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6"/>
  </p:notesMasterIdLst>
  <p:handoutMasterIdLst>
    <p:handoutMasterId r:id="rId27"/>
  </p:handoutMasterIdLst>
  <p:sldIdLst>
    <p:sldId id="304" r:id="rId2"/>
    <p:sldId id="332" r:id="rId3"/>
    <p:sldId id="329" r:id="rId4"/>
    <p:sldId id="307" r:id="rId5"/>
    <p:sldId id="305"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33" r:id="rId24"/>
    <p:sldId id="331"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04"/>
            <p14:sldId id="332"/>
            <p14:sldId id="329"/>
            <p14:sldId id="307"/>
            <p14:sldId id="305"/>
            <p14:sldId id="308"/>
            <p14:sldId id="309"/>
            <p14:sldId id="310"/>
            <p14:sldId id="311"/>
            <p14:sldId id="312"/>
            <p14:sldId id="313"/>
            <p14:sldId id="314"/>
            <p14:sldId id="315"/>
            <p14:sldId id="316"/>
            <p14:sldId id="317"/>
            <p14:sldId id="318"/>
            <p14:sldId id="319"/>
            <p14:sldId id="320"/>
            <p14:sldId id="321"/>
            <p14:sldId id="322"/>
            <p14:sldId id="323"/>
            <p14:sldId id="324"/>
            <p14:sldId id="333"/>
            <p14:sldId id="331"/>
          </p14:sldIdLst>
        </p14:section>
      </p14:sectionLst>
    </p:ext>
    <p:ext uri="{EFAFB233-063F-42B5-8137-9DF3F51BA10A}">
      <p15:sldGuideLst xmlns:p15="http://schemas.microsoft.com/office/powerpoint/2012/main">
        <p15:guide id="1" orient="horz" pos="708" userDrawn="1">
          <p15:clr>
            <a:srgbClr val="A4A3A4"/>
          </p15:clr>
        </p15:guide>
        <p15:guide id="3" pos="288" userDrawn="1">
          <p15:clr>
            <a:srgbClr val="A4A3A4"/>
          </p15:clr>
        </p15:guide>
        <p15:guide id="4" pos="4296"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rillo, Kristin" initials="PK"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B8D"/>
    <a:srgbClr val="9C975A"/>
    <a:srgbClr val="31CCE8"/>
    <a:srgbClr val="118E97"/>
    <a:srgbClr val="118497"/>
    <a:srgbClr val="17B1CB"/>
    <a:srgbClr val="BC873A"/>
    <a:srgbClr val="C1C139"/>
    <a:srgbClr val="A48F52"/>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04" autoAdjust="0"/>
    <p:restoredTop sz="94013" autoAdjust="0"/>
  </p:normalViewPr>
  <p:slideViewPr>
    <p:cSldViewPr snapToGrid="0" snapToObjects="1">
      <p:cViewPr>
        <p:scale>
          <a:sx n="170" d="100"/>
          <a:sy n="170" d="100"/>
        </p:scale>
        <p:origin x="-2456" y="-1840"/>
      </p:cViewPr>
      <p:guideLst>
        <p:guide orient="horz" pos="708"/>
        <p:guide pos="288"/>
        <p:guide pos="4296"/>
      </p:guideLst>
    </p:cSldViewPr>
  </p:slideViewPr>
  <p:outlineViewPr>
    <p:cViewPr>
      <p:scale>
        <a:sx n="33" d="100"/>
        <a:sy n="33" d="100"/>
      </p:scale>
      <p:origin x="0" y="-3896"/>
    </p:cViewPr>
  </p:outlineViewPr>
  <p:notesTextViewPr>
    <p:cViewPr>
      <p:scale>
        <a:sx n="1" d="1"/>
        <a:sy n="1" d="1"/>
      </p:scale>
      <p:origin x="0" y="0"/>
    </p:cViewPr>
  </p:notesTextViewPr>
  <p:sorterViewPr>
    <p:cViewPr>
      <p:scale>
        <a:sx n="141" d="100"/>
        <a:sy n="141" d="100"/>
      </p:scale>
      <p:origin x="0" y="0"/>
    </p:cViewPr>
  </p:sorterViewPr>
  <p:notesViewPr>
    <p:cSldViewPr snapToGrid="0" snapToObjects="1">
      <p:cViewPr>
        <p:scale>
          <a:sx n="120" d="100"/>
          <a:sy n="120" d="100"/>
        </p:scale>
        <p:origin x="6744" y="142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3957" y="233465"/>
            <a:ext cx="2971800" cy="340468"/>
          </a:xfrm>
          <a:prstGeom prst="rect">
            <a:avLst/>
          </a:prstGeom>
        </p:spPr>
        <p:txBody>
          <a:bodyPr vert="horz" lIns="0" tIns="0" rIns="0" bIns="0" rtlCol="0"/>
          <a:lstStyle>
            <a:lvl1pPr algn="l">
              <a:defRPr sz="1200"/>
            </a:lvl1pPr>
          </a:lstStyle>
          <a:p>
            <a:endParaRPr lang="en-US" sz="1000" dirty="0">
              <a:latin typeface="Arial" charset="0"/>
              <a:ea typeface="Arial" charset="0"/>
              <a:cs typeface="Arial" charset="0"/>
            </a:endParaRPr>
          </a:p>
        </p:txBody>
      </p:sp>
      <p:sp>
        <p:nvSpPr>
          <p:cNvPr id="4" name="Footer Placeholder 3"/>
          <p:cNvSpPr>
            <a:spLocks noGrp="1"/>
          </p:cNvSpPr>
          <p:nvPr>
            <p:ph type="ftr" sz="quarter" idx="2"/>
          </p:nvPr>
        </p:nvSpPr>
        <p:spPr>
          <a:xfrm>
            <a:off x="453957" y="8456613"/>
            <a:ext cx="2971800" cy="457200"/>
          </a:xfrm>
          <a:prstGeom prst="rect">
            <a:avLst/>
          </a:prstGeom>
        </p:spPr>
        <p:txBody>
          <a:bodyPr vert="horz" lIns="0" tIns="0" rIns="0" bIns="0" rtlCol="0" anchor="b"/>
          <a:lstStyle>
            <a:lvl1pPr algn="l">
              <a:defRPr sz="1200"/>
            </a:lvl1pPr>
          </a:lstStyle>
          <a:p>
            <a:endParaRPr lang="en-US" sz="800" dirty="0">
              <a:solidFill>
                <a:schemeClr val="bg1">
                  <a:lumMod val="50000"/>
                </a:schemeClr>
              </a:solidFill>
              <a:latin typeface="Arial" charset="0"/>
              <a:ea typeface="Arial" charset="0"/>
              <a:cs typeface="Arial" charset="0"/>
            </a:endParaRPr>
          </a:p>
        </p:txBody>
      </p:sp>
      <p:sp>
        <p:nvSpPr>
          <p:cNvPr id="5" name="Slide Number Placeholder 4"/>
          <p:cNvSpPr>
            <a:spLocks noGrp="1"/>
          </p:cNvSpPr>
          <p:nvPr>
            <p:ph type="sldNum" sz="quarter" idx="3"/>
          </p:nvPr>
        </p:nvSpPr>
        <p:spPr>
          <a:xfrm>
            <a:off x="3425757" y="8456613"/>
            <a:ext cx="2971800" cy="457200"/>
          </a:xfrm>
          <a:prstGeom prst="rect">
            <a:avLst/>
          </a:prstGeom>
        </p:spPr>
        <p:txBody>
          <a:bodyPr vert="horz" lIns="91440" tIns="45720" rIns="91440" bIns="45720" rtlCol="0" anchor="b"/>
          <a:lstStyle>
            <a:lvl1pPr algn="r">
              <a:defRPr sz="1200"/>
            </a:lvl1pPr>
          </a:lstStyle>
          <a:p>
            <a:fld id="{628B7C37-3688-416D-8869-513F3AB67DF6}" type="slidenum">
              <a:rPr lang="en-US" smtClean="0">
                <a:latin typeface="Cambria Regular" charset="0"/>
              </a:rPr>
              <a:t>‹#›</a:t>
            </a:fld>
            <a:endParaRPr lang="en-US" dirty="0">
              <a:latin typeface="Cambria Regular" charset="0"/>
            </a:endParaRPr>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7.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59028" y="893097"/>
            <a:ext cx="5727472" cy="322170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571500" y="4486274"/>
            <a:ext cx="5295900" cy="3971925"/>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cxnSp>
        <p:nvCxnSpPr>
          <p:cNvPr id="9" name="Straight Connector 8"/>
          <p:cNvCxnSpPr/>
          <p:nvPr/>
        </p:nvCxnSpPr>
        <p:spPr>
          <a:xfrm flipH="1" flipV="1">
            <a:off x="571500" y="554636"/>
            <a:ext cx="5715001" cy="749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71500" y="8606999"/>
            <a:ext cx="5715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077" y="8632542"/>
            <a:ext cx="359007" cy="219456"/>
          </a:xfrm>
          <a:prstGeom prst="rect">
            <a:avLst/>
          </a:prstGeom>
          <a:effectLst/>
        </p:spPr>
      </p:pic>
      <p:sp>
        <p:nvSpPr>
          <p:cNvPr id="12" name="TextBox 11"/>
          <p:cNvSpPr txBox="1"/>
          <p:nvPr/>
        </p:nvSpPr>
        <p:spPr>
          <a:xfrm>
            <a:off x="6091003" y="8703704"/>
            <a:ext cx="195497" cy="92333"/>
          </a:xfrm>
          <a:prstGeom prst="rect">
            <a:avLst/>
          </a:prstGeom>
          <a:noFill/>
        </p:spPr>
        <p:txBody>
          <a:bodyPr wrap="square" lIns="0" tIns="0" rIns="0" bIns="0" rtlCol="0" anchor="b" anchorCtr="0">
            <a:spAutoFit/>
          </a:bodyPr>
          <a:lstStyle/>
          <a:p>
            <a:pPr algn="r"/>
            <a:fld id="{F19303DE-3E45-4DD3-9505-92EF4803EF97}" type="slidenum">
              <a:rPr lang="en-US" sz="600" spc="-30" smtClean="0">
                <a:solidFill>
                  <a:schemeClr val="tx1">
                    <a:lumMod val="50000"/>
                    <a:lumOff val="50000"/>
                  </a:schemeClr>
                </a:solidFill>
                <a:latin typeface="Arial" charset="0"/>
                <a:ea typeface="Arial" charset="0"/>
                <a:cs typeface="Arial" charset="0"/>
              </a:rPr>
              <a:pPr algn="r"/>
              <a:t>‹#›</a:t>
            </a:fld>
            <a:endParaRPr lang="en-US" sz="600" spc="-30" dirty="0">
              <a:solidFill>
                <a:schemeClr val="tx1">
                  <a:lumMod val="50000"/>
                  <a:lumOff val="50000"/>
                </a:schemeClr>
              </a:solidFill>
              <a:latin typeface="Arial" charset="0"/>
              <a:ea typeface="Arial" charset="0"/>
              <a:cs typeface="Arial" charset="0"/>
            </a:endParaRPr>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110000"/>
      </a:lnSpc>
      <a:spcBef>
        <a:spcPts val="300"/>
      </a:spcBef>
      <a:buFont typeface="Arial" panose="020B0604020202020204" pitchFamily="34" charset="0"/>
      <a:buChar char="•"/>
      <a:defRPr sz="1000" b="0" i="0" kern="1200">
        <a:solidFill>
          <a:schemeClr val="tx1"/>
        </a:solidFill>
        <a:latin typeface="+mj-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000" b="0" i="0" kern="1200">
        <a:solidFill>
          <a:schemeClr val="tx1"/>
        </a:solidFill>
        <a:latin typeface="+mj-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000" b="0" i="0" kern="1200">
        <a:solidFill>
          <a:schemeClr val="tx1"/>
        </a:solidFill>
        <a:latin typeface="+mj-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000" b="0" i="0" kern="1200">
        <a:solidFill>
          <a:schemeClr val="tx1"/>
        </a:solidFill>
        <a:latin typeface="+mj-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000" b="0" i="0" kern="1200">
        <a:solidFill>
          <a:schemeClr val="tx1"/>
        </a:solidFill>
        <a:latin typeface="+mj-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dirty="0"/>
          </a:p>
        </p:txBody>
      </p:sp>
      <p:sp>
        <p:nvSpPr>
          <p:cNvPr id="8"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cxnSp>
        <p:nvCxnSpPr>
          <p:cNvPr id="9" name="Straight Connector 8"/>
          <p:cNvCxnSpPr/>
          <p:nvPr/>
        </p:nvCxnSpPr>
        <p:spPr>
          <a:xfrm flipH="1" flipV="1">
            <a:off x="571500" y="554636"/>
            <a:ext cx="5715001" cy="749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80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2127954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459744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076745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23429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790771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865759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86223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258946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31405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643467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31012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540566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82581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670884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273804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568292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430269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750958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388321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109693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863487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1810609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893763"/>
            <a:ext cx="5727700" cy="3221037"/>
          </a:xfrm>
        </p:spPr>
      </p:sp>
      <p:sp>
        <p:nvSpPr>
          <p:cNvPr id="3" name="Notes Placeholder 2"/>
          <p:cNvSpPr>
            <a:spLocks noGrp="1"/>
          </p:cNvSpPr>
          <p:nvPr>
            <p:ph type="body" idx="1"/>
          </p:nvPr>
        </p:nvSpPr>
        <p:spPr/>
        <p:txBody>
          <a:bodyPr/>
          <a:lstStyle/>
          <a:p>
            <a:endParaRPr lang="en-US"/>
          </a:p>
        </p:txBody>
      </p:sp>
      <p:sp>
        <p:nvSpPr>
          <p:cNvPr id="4" name="Header Placeholder 1"/>
          <p:cNvSpPr>
            <a:spLocks noGrp="1"/>
          </p:cNvSpPr>
          <p:nvPr>
            <p:ph type="hdr" sz="quarter"/>
          </p:nvPr>
        </p:nvSpPr>
        <p:spPr>
          <a:xfrm>
            <a:off x="571500" y="152811"/>
            <a:ext cx="5715000" cy="458788"/>
          </a:xfrm>
          <a:prstGeom prst="rect">
            <a:avLst/>
          </a:prstGeom>
        </p:spPr>
        <p:txBody>
          <a:bodyPr vert="horz" lIns="0" tIns="91440" rIns="91440" bIns="45720" rtlCol="0"/>
          <a:lstStyle>
            <a:lvl1pPr algn="l">
              <a:defRPr sz="1000" b="1">
                <a:solidFill>
                  <a:srgbClr val="7F7F7F"/>
                </a:solidFill>
                <a:latin typeface="+mj-lt"/>
              </a:defRPr>
            </a:lvl1pPr>
          </a:lstStyle>
          <a:p>
            <a:r>
              <a:rPr lang="en-US" dirty="0"/>
              <a:t>Machine Learning and Why It Matters</a:t>
            </a:r>
            <a:endParaRPr lang="en-US" dirty="0">
              <a:solidFill>
                <a:schemeClr val="tx1">
                  <a:lumMod val="50000"/>
                  <a:lumOff val="50000"/>
                </a:schemeClr>
              </a:solidFill>
            </a:endParaRPr>
          </a:p>
          <a:p>
            <a:r>
              <a:rPr lang="en-US" sz="800" b="0" dirty="0">
                <a:solidFill>
                  <a:schemeClr val="tx1">
                    <a:lumMod val="50000"/>
                    <a:lumOff val="50000"/>
                  </a:schemeClr>
                </a:solidFill>
              </a:rPr>
              <a:t>What managers should know</a:t>
            </a:r>
          </a:p>
        </p:txBody>
      </p:sp>
    </p:spTree>
    <p:extLst>
      <p:ext uri="{BB962C8B-B14F-4D97-AF65-F5344CB8AC3E}">
        <p14:creationId xmlns:p14="http://schemas.microsoft.com/office/powerpoint/2010/main" val="2065367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hyperlink" Target="https://hbr.org/2016/08/non-discrimination-laws-make-us-states-more-innovative"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File">
    <p:bg>
      <p:bgPr>
        <a:solidFill>
          <a:srgbClr val="898B8D"/>
        </a:solidFill>
        <a:effectLst/>
      </p:bgPr>
    </p:bg>
    <p:spTree>
      <p:nvGrpSpPr>
        <p:cNvPr id="1" name=""/>
        <p:cNvGrpSpPr/>
        <p:nvPr/>
      </p:nvGrpSpPr>
      <p:grpSpPr>
        <a:xfrm>
          <a:off x="0" y="0"/>
          <a:ext cx="0" cy="0"/>
          <a:chOff x="0" y="0"/>
          <a:chExt cx="0" cy="0"/>
        </a:xfrm>
      </p:grpSpPr>
      <p:sp>
        <p:nvSpPr>
          <p:cNvPr id="60" name="Text Placeholder 59"/>
          <p:cNvSpPr>
            <a:spLocks noGrp="1"/>
          </p:cNvSpPr>
          <p:nvPr>
            <p:ph type="body" sz="quarter" idx="10"/>
          </p:nvPr>
        </p:nvSpPr>
        <p:spPr>
          <a:xfrm>
            <a:off x="3028949" y="4493884"/>
            <a:ext cx="5089094" cy="490253"/>
          </a:xfrm>
        </p:spPr>
        <p:txBody>
          <a:bodyPr anchor="t" anchorCtr="0"/>
          <a:lstStyle>
            <a:lvl1pPr marL="0" marR="0" indent="0" algn="l" defTabSz="685767" rtl="0" eaLnBrk="1" fontAlgn="auto" latinLnBrk="0" hangingPunct="1">
              <a:lnSpc>
                <a:spcPct val="90000"/>
              </a:lnSpc>
              <a:spcBef>
                <a:spcPts val="0"/>
              </a:spcBef>
              <a:spcAft>
                <a:spcPts val="450"/>
              </a:spcAft>
              <a:buClrTx/>
              <a:buSzTx/>
              <a:buFont typeface="Arial" panose="020B0604020202020204" pitchFamily="34" charset="0"/>
              <a:buChar char="​"/>
              <a:tabLst/>
              <a:defRPr sz="1200" b="1" i="0" spc="-20" baseline="0">
                <a:solidFill>
                  <a:schemeClr val="bg1"/>
                </a:solidFill>
                <a:latin typeface="Arial" charset="0"/>
                <a:ea typeface="Arial" charset="0"/>
                <a:cs typeface="Arial" charset="0"/>
              </a:defRPr>
            </a:lvl1pPr>
            <a:lvl2pPr marL="0" marR="0" indent="0" algn="l" defTabSz="685767" rtl="0" eaLnBrk="1" fontAlgn="auto" latinLnBrk="0" hangingPunct="1">
              <a:lnSpc>
                <a:spcPct val="90000"/>
              </a:lnSpc>
              <a:spcBef>
                <a:spcPts val="0"/>
              </a:spcBef>
              <a:spcAft>
                <a:spcPts val="900"/>
              </a:spcAft>
              <a:buClrTx/>
              <a:buSzTx/>
              <a:buFont typeface="Arial" panose="020B0604020202020204" pitchFamily="34" charset="0"/>
              <a:buChar char="​"/>
              <a:tabLst/>
              <a:defRPr b="0" i="0">
                <a:solidFill>
                  <a:schemeClr val="bg1"/>
                </a:solidFill>
                <a:latin typeface="Arial" charset="0"/>
                <a:ea typeface="Arial" charset="0"/>
                <a:cs typeface="Arial" charset="0"/>
              </a:defRPr>
            </a:lvl2pPr>
            <a:lvl3pPr>
              <a:lnSpc>
                <a:spcPct val="90000"/>
              </a:lnSpc>
              <a:spcBef>
                <a:spcPts val="450"/>
              </a:spcBef>
              <a:spcAft>
                <a:spcPts val="225"/>
              </a:spcAft>
              <a:defRPr sz="600" b="1" i="0" spc="-30" baseline="0">
                <a:solidFill>
                  <a:schemeClr val="bg1">
                    <a:alpha val="70000"/>
                  </a:schemeClr>
                </a:solidFill>
                <a:latin typeface="Arial Black" charset="0"/>
                <a:ea typeface="Arial Black" charset="0"/>
                <a:cs typeface="Arial Black" charset="0"/>
              </a:defRPr>
            </a:lvl3pPr>
            <a:lvl4pPr>
              <a:defRPr b="0" i="0">
                <a:cs typeface="Cambria Regular" charset="0"/>
              </a:defRPr>
            </a:lvl4pPr>
            <a:lvl5pPr>
              <a:defRPr b="0" i="0">
                <a:cs typeface="Cambria Regular" charset="0"/>
              </a:defRPr>
            </a:lvl5pPr>
          </a:lstStyle>
          <a:p>
            <a:pPr lvl="0"/>
            <a:r>
              <a:rPr lang="en-US" dirty="0"/>
              <a:t>Click to edit Master text styles</a:t>
            </a:r>
          </a:p>
        </p:txBody>
      </p:sp>
      <p:cxnSp>
        <p:nvCxnSpPr>
          <p:cNvPr id="5" name="Straight Connector 4"/>
          <p:cNvCxnSpPr/>
          <p:nvPr userDrawn="1"/>
        </p:nvCxnSpPr>
        <p:spPr>
          <a:xfrm>
            <a:off x="2799761" y="600959"/>
            <a:ext cx="0" cy="4032954"/>
          </a:xfrm>
          <a:prstGeom prst="line">
            <a:avLst/>
          </a:prstGeom>
          <a:ln w="12700">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2926080" y="163629"/>
            <a:ext cx="3715352" cy="420262"/>
          </a:xfrm>
          <a:prstGeom prst="rect">
            <a:avLst/>
          </a:prstGeom>
          <a:noFill/>
        </p:spPr>
        <p:txBody>
          <a:bodyPr wrap="square" rtlCol="0">
            <a:spAutoFit/>
          </a:bodyPr>
          <a:lstStyle/>
          <a:p>
            <a:endParaRPr lang="en-US" dirty="0"/>
          </a:p>
        </p:txBody>
      </p:sp>
      <p:sp>
        <p:nvSpPr>
          <p:cNvPr id="7" name="Content Placeholder 6"/>
          <p:cNvSpPr>
            <a:spLocks noGrp="1"/>
          </p:cNvSpPr>
          <p:nvPr>
            <p:ph sz="quarter" idx="11"/>
          </p:nvPr>
        </p:nvSpPr>
        <p:spPr>
          <a:xfrm>
            <a:off x="3023161" y="583891"/>
            <a:ext cx="5657852" cy="2674937"/>
          </a:xfrm>
        </p:spPr>
        <p:txBody>
          <a:bodyPr/>
          <a:lstStyle>
            <a:lvl1pPr>
              <a:defRPr sz="1400" b="1" i="0">
                <a:solidFill>
                  <a:schemeClr val="bg1"/>
                </a:solidFill>
                <a:latin typeface="Arial Black" charset="0"/>
                <a:ea typeface="Arial Black" charset="0"/>
                <a:cs typeface="Arial Black" charset="0"/>
              </a:defRPr>
            </a:lvl1pPr>
            <a:lvl2pPr>
              <a:lnSpc>
                <a:spcPct val="70000"/>
              </a:lnSpc>
              <a:spcBef>
                <a:spcPts val="1000"/>
              </a:spcBef>
              <a:defRPr sz="4950" spc="-150" baseline="0">
                <a:solidFill>
                  <a:schemeClr val="accent5"/>
                </a:solidFill>
                <a:latin typeface="Arial" charset="0"/>
                <a:ea typeface="Arial" charset="0"/>
                <a:cs typeface="Arial" charset="0"/>
              </a:defRPr>
            </a:lvl2pPr>
            <a:lvl3pPr marL="0" indent="9525">
              <a:tabLst/>
              <a:defRPr sz="1800" b="1" i="0" spc="-50" baseline="0">
                <a:solidFill>
                  <a:schemeClr val="bg1"/>
                </a:solidFill>
                <a:latin typeface="Arial" charset="0"/>
                <a:ea typeface="Arial" charset="0"/>
                <a:cs typeface="Arial" charset="0"/>
              </a:defRPr>
            </a:lvl3pPr>
          </a:lstStyle>
          <a:p>
            <a:pPr lvl="0"/>
            <a:r>
              <a:rPr lang="en-US" dirty="0"/>
              <a:t>Click to edit Master text styles</a:t>
            </a:r>
          </a:p>
          <a:p>
            <a:pPr lvl="1"/>
            <a:r>
              <a:rPr lang="en-US" dirty="0"/>
              <a:t>Second level</a:t>
            </a:r>
          </a:p>
          <a:p>
            <a:pPr lvl="2"/>
            <a:r>
              <a:rPr lang="en-US" dirty="0"/>
              <a:t>Third level</a:t>
            </a:r>
          </a:p>
        </p:txBody>
      </p:sp>
      <p:pic>
        <p:nvPicPr>
          <p:cNvPr id="9" name="Picture 8"/>
          <p:cNvPicPr>
            <a:picLocks noChangeAspect="1"/>
          </p:cNvPicPr>
          <p:nvPr userDrawn="1"/>
        </p:nvPicPr>
        <p:blipFill>
          <a:blip r:embed="rId2">
            <a:alphaModFix amt="81000"/>
            <a:extLst>
              <a:ext uri="{28A0092B-C50C-407E-A947-70E740481C1C}">
                <a14:useLocalDpi xmlns:a14="http://schemas.microsoft.com/office/drawing/2010/main" val="0"/>
              </a:ext>
            </a:extLst>
          </a:blip>
          <a:stretch>
            <a:fillRect/>
          </a:stretch>
        </p:blipFill>
        <p:spPr>
          <a:xfrm>
            <a:off x="457200" y="653692"/>
            <a:ext cx="1193841" cy="112233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628" y="1790297"/>
            <a:ext cx="848147" cy="867073"/>
          </a:xfrm>
          <a:prstGeom prst="rect">
            <a:avLst/>
          </a:prstGeom>
        </p:spPr>
      </p:pic>
    </p:spTree>
    <p:extLst>
      <p:ext uri="{BB962C8B-B14F-4D97-AF65-F5344CB8AC3E}">
        <p14:creationId xmlns:p14="http://schemas.microsoft.com/office/powerpoint/2010/main" val="1915515587"/>
      </p:ext>
    </p:extLst>
  </p:cSld>
  <p:clrMapOvr>
    <a:masterClrMapping/>
  </p:clrMapOvr>
  <p:extLst mod="1">
    <p:ext uri="{DCECCB84-F9BA-43D5-87BE-67443E8EF086}">
      <p15:sldGuideLst xmlns:p15="http://schemas.microsoft.com/office/powerpoint/2012/main">
        <p15:guide id="1" orient="horz" pos="198" userDrawn="1">
          <p15:clr>
            <a:srgbClr val="FBAE40"/>
          </p15:clr>
        </p15:guide>
        <p15:guide id="2" pos="288" userDrawn="1">
          <p15:clr>
            <a:srgbClr val="FBAE40"/>
          </p15:clr>
        </p15:guide>
        <p15:guide id="3" pos="2980" userDrawn="1">
          <p15:clr>
            <a:srgbClr val="FBAE40"/>
          </p15:clr>
        </p15:guide>
        <p15:guide id="4" pos="3080" userDrawn="1">
          <p15:clr>
            <a:srgbClr val="FBAE40"/>
          </p15:clr>
        </p15:guide>
        <p15:guide id="5" orient="horz" pos="564" userDrawn="1">
          <p15:clr>
            <a:srgbClr val="FBAE40"/>
          </p15:clr>
        </p15:guide>
        <p15:guide id="6" pos="18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xec Summary">
    <p:spTree>
      <p:nvGrpSpPr>
        <p:cNvPr id="1" name=""/>
        <p:cNvGrpSpPr/>
        <p:nvPr/>
      </p:nvGrpSpPr>
      <p:grpSpPr>
        <a:xfrm>
          <a:off x="0" y="0"/>
          <a:ext cx="0" cy="0"/>
          <a:chOff x="0" y="0"/>
          <a:chExt cx="0" cy="0"/>
        </a:xfrm>
      </p:grpSpPr>
      <p:sp>
        <p:nvSpPr>
          <p:cNvPr id="2" name="Title 1"/>
          <p:cNvSpPr>
            <a:spLocks noGrp="1"/>
          </p:cNvSpPr>
          <p:nvPr>
            <p:ph type="title"/>
          </p:nvPr>
        </p:nvSpPr>
        <p:spPr>
          <a:xfrm>
            <a:off x="457204" y="590550"/>
            <a:ext cx="2743199" cy="3067052"/>
          </a:xfrm>
        </p:spPr>
        <p:txBody>
          <a:bodyPr/>
          <a:lstStyle>
            <a:lvl1pPr>
              <a:lnSpc>
                <a:spcPct val="100000"/>
              </a:lnSpc>
              <a:defRPr sz="1500" spc="-50" baseline="0"/>
            </a:lvl1pPr>
          </a:lstStyle>
          <a:p>
            <a:r>
              <a:rPr lang="en-US" dirty="0"/>
              <a:t>Click to edit Master title style</a:t>
            </a:r>
          </a:p>
        </p:txBody>
      </p:sp>
      <p:sp>
        <p:nvSpPr>
          <p:cNvPr id="3" name="Footer Placeholder 2"/>
          <p:cNvSpPr>
            <a:spLocks noGrp="1"/>
          </p:cNvSpPr>
          <p:nvPr>
            <p:ph type="ftr" sz="quarter" idx="10"/>
          </p:nvPr>
        </p:nvSpPr>
        <p:spPr/>
        <p:txBody>
          <a:bodyPr/>
          <a:lstStyle/>
          <a:p>
            <a:r>
              <a:rPr lang="en-US" dirty="0"/>
              <a:t>Machine Learning and AI</a:t>
            </a:r>
          </a:p>
        </p:txBody>
      </p:sp>
      <p:sp>
        <p:nvSpPr>
          <p:cNvPr id="5" name="Content Placeholder 4"/>
          <p:cNvSpPr>
            <a:spLocks noGrp="1"/>
          </p:cNvSpPr>
          <p:nvPr>
            <p:ph sz="quarter" idx="11"/>
          </p:nvPr>
        </p:nvSpPr>
        <p:spPr>
          <a:xfrm>
            <a:off x="3657600" y="600076"/>
            <a:ext cx="5029200" cy="727002"/>
          </a:xfrm>
        </p:spPr>
        <p:txBody>
          <a:bodyPr/>
          <a:lstStyle>
            <a:lvl1pPr>
              <a:lnSpc>
                <a:spcPct val="90000"/>
              </a:lnSpc>
              <a:defRPr sz="1500" spc="-70" baseline="0"/>
            </a:lvl1pPr>
            <a:lvl2pPr>
              <a:lnSpc>
                <a:spcPct val="90000"/>
              </a:lnSpc>
              <a:spcBef>
                <a:spcPts val="100"/>
              </a:spcBef>
              <a:defRPr sz="1100"/>
            </a:lvl2pPr>
            <a:lvl3pPr>
              <a:lnSpc>
                <a:spcPct val="90000"/>
              </a:lnSpc>
              <a:defRPr sz="800">
                <a:solidFill>
                  <a:schemeClr val="bg1">
                    <a:lumMod val="65000"/>
                  </a:schemeClr>
                </a:solidFill>
              </a:defRPr>
            </a:lvl3pPr>
          </a:lstStyle>
          <a:p>
            <a:pPr lvl="0"/>
            <a:r>
              <a:rPr lang="en-US" dirty="0"/>
              <a:t>Click to edit Master text styles</a:t>
            </a:r>
          </a:p>
          <a:p>
            <a:pPr lvl="1"/>
            <a:r>
              <a:rPr lang="en-US" dirty="0"/>
              <a:t>Second level</a:t>
            </a:r>
          </a:p>
          <a:p>
            <a:pPr lvl="2"/>
            <a:r>
              <a:rPr lang="en-US" dirty="0"/>
              <a:t>Third level</a:t>
            </a:r>
          </a:p>
        </p:txBody>
      </p:sp>
      <p:cxnSp>
        <p:nvCxnSpPr>
          <p:cNvPr id="9" name="Straight Connector 8"/>
          <p:cNvCxnSpPr/>
          <p:nvPr userDrawn="1"/>
        </p:nvCxnSpPr>
        <p:spPr>
          <a:xfrm>
            <a:off x="3657600" y="3657602"/>
            <a:ext cx="5029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30"/>
          <p:cNvSpPr>
            <a:spLocks noGrp="1"/>
          </p:cNvSpPr>
          <p:nvPr>
            <p:ph sz="quarter" idx="13"/>
          </p:nvPr>
        </p:nvSpPr>
        <p:spPr>
          <a:xfrm>
            <a:off x="3652266" y="4232620"/>
            <a:ext cx="529990" cy="516731"/>
          </a:xfrm>
        </p:spPr>
        <p:txBody>
          <a:bodyPr/>
          <a:lstStyle>
            <a:lvl1pPr>
              <a:defRPr sz="1000">
                <a:solidFill>
                  <a:schemeClr val="accent4"/>
                </a:solidFill>
              </a:defRPr>
            </a:lvl1pPr>
          </a:lstStyle>
          <a:p>
            <a:r>
              <a:rPr lang="en-US" dirty="0">
                <a:hlinkClick r:id="rId2"/>
              </a:rPr>
              <a:t>Read the Full Article</a:t>
            </a:r>
            <a:endParaRPr lang="en-US" dirty="0"/>
          </a:p>
        </p:txBody>
      </p:sp>
      <p:pic>
        <p:nvPicPr>
          <p:cNvPr id="11" name="Picture Placeholder 8"/>
          <p:cNvPicPr>
            <a:picLocks noChangeAspect="1"/>
          </p:cNvPicPr>
          <p:nvPr userDrawn="1"/>
        </p:nvPicPr>
        <p:blipFill>
          <a:blip r:embed="rId3">
            <a:extLst>
              <a:ext uri="{28A0092B-C50C-407E-A947-70E740481C1C}">
                <a14:useLocalDpi xmlns:a14="http://schemas.microsoft.com/office/drawing/2010/main" val="0"/>
              </a:ext>
            </a:extLst>
          </a:blip>
          <a:srcRect t="4340" b="4340"/>
          <a:stretch>
            <a:fillRect/>
          </a:stretch>
        </p:blipFill>
        <p:spPr>
          <a:xfrm>
            <a:off x="3619312" y="3749226"/>
            <a:ext cx="457200" cy="418319"/>
          </a:xfrm>
          <a:prstGeom prst="rect">
            <a:avLst/>
          </a:prstGeom>
        </p:spPr>
      </p:pic>
      <p:sp>
        <p:nvSpPr>
          <p:cNvPr id="12" name="Rectangle 11"/>
          <p:cNvSpPr/>
          <p:nvPr userDrawn="1"/>
        </p:nvSpPr>
        <p:spPr>
          <a:xfrm>
            <a:off x="3657602" y="0"/>
            <a:ext cx="5029198" cy="371475"/>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95000"/>
              </a:lnSpc>
            </a:pPr>
            <a:r>
              <a:rPr lang="en-US" sz="1350" b="1" dirty="0">
                <a:solidFill>
                  <a:schemeClr val="tx2"/>
                </a:solidFill>
                <a:latin typeface="+mj-lt"/>
              </a:rPr>
              <a:t> </a:t>
            </a:r>
          </a:p>
        </p:txBody>
      </p:sp>
      <p:sp>
        <p:nvSpPr>
          <p:cNvPr id="8" name="Content Placeholder 7"/>
          <p:cNvSpPr>
            <a:spLocks noGrp="1"/>
          </p:cNvSpPr>
          <p:nvPr>
            <p:ph sz="quarter" idx="14"/>
          </p:nvPr>
        </p:nvSpPr>
        <p:spPr>
          <a:xfrm>
            <a:off x="3652266" y="1327076"/>
            <a:ext cx="5034535" cy="2069267"/>
          </a:xfrm>
        </p:spPr>
        <p:txBody>
          <a:bodyPr numCol="2" spcCol="182880"/>
          <a:lstStyle>
            <a:lvl1pPr>
              <a:defRPr sz="900" b="0" spc="-30" baseline="0">
                <a:solidFill>
                  <a:schemeClr val="tx2"/>
                </a:solidFill>
                <a:latin typeface="Times New Roman" charset="0"/>
                <a:ea typeface="Times New Roman" charset="0"/>
                <a:cs typeface="Times New Roman" charset="0"/>
              </a:defRPr>
            </a:lvl1pPr>
            <a:lvl2pPr marL="0" indent="117475">
              <a:tabLst/>
              <a:defRPr sz="900" b="0" spc="-30" baseline="0">
                <a:solidFill>
                  <a:schemeClr val="tx2"/>
                </a:solidFill>
                <a:latin typeface="Times New Roman" charset="0"/>
                <a:ea typeface="Times New Roman" charset="0"/>
                <a:cs typeface="Times New Roman" charset="0"/>
              </a:defRPr>
            </a:lvl2pPr>
          </a:lstStyle>
          <a:p>
            <a:pPr lvl="0"/>
            <a:r>
              <a:rPr lang="en-US" dirty="0"/>
              <a:t>Click to edit Master text styles</a:t>
            </a:r>
          </a:p>
          <a:p>
            <a:pPr lvl="1"/>
            <a:r>
              <a:rPr lang="en-US" dirty="0"/>
              <a:t>Second level</a:t>
            </a:r>
          </a:p>
        </p:txBody>
      </p:sp>
      <p:sp>
        <p:nvSpPr>
          <p:cNvPr id="14" name="Content Placeholder 13"/>
          <p:cNvSpPr>
            <a:spLocks noGrp="1"/>
          </p:cNvSpPr>
          <p:nvPr>
            <p:ph sz="quarter" idx="15" hasCustomPrompt="1"/>
          </p:nvPr>
        </p:nvSpPr>
        <p:spPr>
          <a:xfrm>
            <a:off x="457200" y="272165"/>
            <a:ext cx="2743200" cy="91815"/>
          </a:xfrm>
        </p:spPr>
        <p:txBody>
          <a:bodyPr/>
          <a:lstStyle>
            <a:lvl1pPr>
              <a:defRPr sz="900" b="0" i="0" spc="-70" baseline="0">
                <a:solidFill>
                  <a:schemeClr val="bg1">
                    <a:lumMod val="75000"/>
                  </a:schemeClr>
                </a:solidFill>
                <a:latin typeface="Arial" charset="0"/>
                <a:ea typeface="Arial" charset="0"/>
                <a:cs typeface="Arial" charset="0"/>
              </a:defRPr>
            </a:lvl1pPr>
          </a:lstStyle>
          <a:p>
            <a:pPr lvl="0"/>
            <a:r>
              <a:rPr lang="en-US" dirty="0"/>
              <a:t>Click To Edit Master Text Styles</a:t>
            </a:r>
          </a:p>
        </p:txBody>
      </p:sp>
      <p:sp>
        <p:nvSpPr>
          <p:cNvPr id="13" name="TextBox 12"/>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ext uri="{BB962C8B-B14F-4D97-AF65-F5344CB8AC3E}">
        <p14:creationId xmlns:p14="http://schemas.microsoft.com/office/powerpoint/2010/main" val="941408334"/>
      </p:ext>
    </p:extLst>
  </p:cSld>
  <p:clrMapOvr>
    <a:masterClrMapping/>
  </p:clrMapOvr>
  <p:extLst mod="1">
    <p:ext uri="{DCECCB84-F9BA-43D5-87BE-67443E8EF086}">
      <p15:sldGuideLst xmlns:p15="http://schemas.microsoft.com/office/powerpoint/2012/main">
        <p15:guide id="1" orient="horz" pos="9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phic">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3652838" y="600075"/>
            <a:ext cx="5033962" cy="3814528"/>
          </a:xfrm>
        </p:spPr>
        <p:txBody>
          <a:bodyPr/>
          <a:lstStyle/>
          <a:p>
            <a:endParaRPr lang="en-US"/>
          </a:p>
        </p:txBody>
      </p:sp>
      <p:sp>
        <p:nvSpPr>
          <p:cNvPr id="2" name="Title 1"/>
          <p:cNvSpPr>
            <a:spLocks noGrp="1"/>
          </p:cNvSpPr>
          <p:nvPr>
            <p:ph type="title"/>
          </p:nvPr>
        </p:nvSpPr>
        <p:spPr>
          <a:xfrm>
            <a:off x="457204" y="963576"/>
            <a:ext cx="2743199" cy="2694025"/>
          </a:xfrm>
        </p:spPr>
        <p:txBody>
          <a:bodyPr/>
          <a:lstStyle>
            <a:lvl1pPr>
              <a:lnSpc>
                <a:spcPct val="100000"/>
              </a:lnSpc>
              <a:defRPr sz="1100" spc="-50" baseline="0"/>
            </a:lvl1pPr>
          </a:lstStyle>
          <a:p>
            <a:r>
              <a:rPr lang="en-US" dirty="0"/>
              <a:t>Click to edit Master title style</a:t>
            </a:r>
          </a:p>
        </p:txBody>
      </p:sp>
      <p:sp>
        <p:nvSpPr>
          <p:cNvPr id="3" name="Footer Placeholder 2"/>
          <p:cNvSpPr>
            <a:spLocks noGrp="1"/>
          </p:cNvSpPr>
          <p:nvPr>
            <p:ph type="ftr" sz="quarter" idx="10"/>
          </p:nvPr>
        </p:nvSpPr>
        <p:spPr/>
        <p:txBody>
          <a:bodyPr/>
          <a:lstStyle/>
          <a:p>
            <a:r>
              <a:rPr lang="en-US" dirty="0"/>
              <a:t>Machine Learning and AI</a:t>
            </a:r>
          </a:p>
        </p:txBody>
      </p:sp>
      <p:sp>
        <p:nvSpPr>
          <p:cNvPr id="12" name="Rectangle 11"/>
          <p:cNvSpPr/>
          <p:nvPr userDrawn="1"/>
        </p:nvSpPr>
        <p:spPr>
          <a:xfrm>
            <a:off x="3657602" y="0"/>
            <a:ext cx="5029198" cy="371475"/>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95000"/>
              </a:lnSpc>
            </a:pPr>
            <a:r>
              <a:rPr lang="en-US" sz="1350" b="1" dirty="0">
                <a:solidFill>
                  <a:schemeClr val="tx2"/>
                </a:solidFill>
                <a:latin typeface="+mj-lt"/>
              </a:rPr>
              <a:t> </a:t>
            </a:r>
          </a:p>
        </p:txBody>
      </p:sp>
      <p:pic>
        <p:nvPicPr>
          <p:cNvPr id="13" name="Picture Placeholder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3" y="545258"/>
            <a:ext cx="418319" cy="418319"/>
          </a:xfrm>
          <a:prstGeom prst="rect">
            <a:avLst/>
          </a:prstGeom>
        </p:spPr>
      </p:pic>
      <p:sp>
        <p:nvSpPr>
          <p:cNvPr id="14" name="Content Placeholder 13"/>
          <p:cNvSpPr>
            <a:spLocks noGrp="1"/>
          </p:cNvSpPr>
          <p:nvPr>
            <p:ph sz="quarter" idx="15" hasCustomPrompt="1"/>
          </p:nvPr>
        </p:nvSpPr>
        <p:spPr>
          <a:xfrm>
            <a:off x="457200" y="279660"/>
            <a:ext cx="2743200" cy="91815"/>
          </a:xfrm>
        </p:spPr>
        <p:txBody>
          <a:bodyPr/>
          <a:lstStyle>
            <a:lvl1pPr>
              <a:defRPr sz="900" b="0" i="0" spc="-70" baseline="0">
                <a:solidFill>
                  <a:schemeClr val="bg1">
                    <a:lumMod val="75000"/>
                  </a:schemeClr>
                </a:solidFill>
                <a:latin typeface="Arial" charset="0"/>
                <a:ea typeface="Arial" charset="0"/>
                <a:cs typeface="Arial" charset="0"/>
              </a:defRPr>
            </a:lvl1pPr>
          </a:lstStyle>
          <a:p>
            <a:pPr lvl="0"/>
            <a:r>
              <a:rPr lang="en-US" dirty="0"/>
              <a:t>Click To Edit Master Text Styles</a:t>
            </a:r>
          </a:p>
        </p:txBody>
      </p:sp>
      <p:sp>
        <p:nvSpPr>
          <p:cNvPr id="8" name="TextBox 7"/>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cSld>
  <p:clrMapOvr>
    <a:masterClrMapping/>
  </p:clrMapOvr>
  <p:extLst mod="1">
    <p:ext uri="{DCECCB84-F9BA-43D5-87BE-67443E8EF086}">
      <p15:sldGuideLst xmlns:p15="http://schemas.microsoft.com/office/powerpoint/2012/main">
        <p15:guide id="1" orient="horz" pos="9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4" y="576262"/>
            <a:ext cx="2743196" cy="1320431"/>
          </a:xfrm>
        </p:spPr>
        <p:txBody>
          <a:bodyPr/>
          <a:lstStyle>
            <a:lvl1pPr>
              <a:lnSpc>
                <a:spcPts val="2200"/>
              </a:lnSpc>
              <a:defRPr sz="2400" b="1">
                <a:solidFill>
                  <a:schemeClr val="bg1">
                    <a:lumMod val="50000"/>
                  </a:schemeClr>
                </a:solidFill>
              </a:defRPr>
            </a:lvl1pPr>
          </a:lstStyle>
          <a:p>
            <a:r>
              <a:rPr lang="en-US" dirty="0"/>
              <a:t>CLICK TO EDIT MASTER TITLE STYLE</a:t>
            </a:r>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7" name="Content Placeholder 6"/>
          <p:cNvSpPr>
            <a:spLocks noGrp="1"/>
          </p:cNvSpPr>
          <p:nvPr>
            <p:ph sz="quarter" idx="12"/>
          </p:nvPr>
        </p:nvSpPr>
        <p:spPr>
          <a:xfrm>
            <a:off x="3657600" y="600075"/>
            <a:ext cx="5029200" cy="3848100"/>
          </a:xfrm>
        </p:spPr>
        <p:txBody>
          <a:bodyPr numCol="2" spcCol="274320"/>
          <a:lstStyle>
            <a:lvl1pPr>
              <a:lnSpc>
                <a:spcPct val="100000"/>
              </a:lnSpc>
              <a:spcBef>
                <a:spcPts val="1500"/>
              </a:spcBef>
              <a:defRPr sz="1400" spc="-50" baseline="0"/>
            </a:lvl1pPr>
            <a:lvl2pPr>
              <a:lnSpc>
                <a:spcPct val="100000"/>
              </a:lnSpc>
              <a:defRPr sz="900" b="1" i="0">
                <a:latin typeface="Arial Black" charset="0"/>
                <a:ea typeface="Arial Black" charset="0"/>
                <a:cs typeface="Arial Black" charset="0"/>
              </a:defRPr>
            </a:lvl2pPr>
            <a:lvl3pPr>
              <a:lnSpc>
                <a:spcPct val="100000"/>
              </a:lnSpc>
              <a:defRPr sz="900" b="1" i="0">
                <a:latin typeface="Arial" charset="0"/>
                <a:ea typeface="Arial" charset="0"/>
                <a:cs typeface="Arial" charset="0"/>
              </a:defRPr>
            </a:lvl3pPr>
          </a:lstStyle>
          <a:p>
            <a:pPr lvl="0"/>
            <a:r>
              <a:rPr lang="en-US" dirty="0"/>
              <a:t>Click to edit Master text styles</a:t>
            </a:r>
          </a:p>
          <a:p>
            <a:pPr lvl="1"/>
            <a:r>
              <a:rPr lang="en-US" dirty="0"/>
              <a:t>Second level</a:t>
            </a:r>
          </a:p>
          <a:p>
            <a:pPr lvl="2"/>
            <a:r>
              <a:rPr lang="en-US" dirty="0"/>
              <a:t>Third level</a:t>
            </a:r>
          </a:p>
        </p:txBody>
      </p:sp>
      <p:sp>
        <p:nvSpPr>
          <p:cNvPr id="5" name="TextBox 4"/>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ext uri="{BB962C8B-B14F-4D97-AF65-F5344CB8AC3E}">
        <p14:creationId xmlns:p14="http://schemas.microsoft.com/office/powerpoint/2010/main" val="93967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4" name="Rectangle 3"/>
          <p:cNvSpPr/>
          <p:nvPr userDrawn="1"/>
        </p:nvSpPr>
        <p:spPr>
          <a:xfrm>
            <a:off x="0" y="0"/>
            <a:ext cx="8686800" cy="462915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95000"/>
              </a:lnSpc>
            </a:pPr>
            <a:r>
              <a:rPr lang="en-US" sz="1350" b="1" dirty="0">
                <a:solidFill>
                  <a:schemeClr val="tx2"/>
                </a:solidFill>
                <a:latin typeface="+mj-lt"/>
              </a:rPr>
              <a:t> </a:t>
            </a:r>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12" name="Content Placeholder 11"/>
          <p:cNvSpPr>
            <a:spLocks noGrp="1"/>
          </p:cNvSpPr>
          <p:nvPr>
            <p:ph sz="quarter" idx="12" hasCustomPrompt="1"/>
          </p:nvPr>
        </p:nvSpPr>
        <p:spPr>
          <a:xfrm>
            <a:off x="457200" y="664126"/>
            <a:ext cx="4898606" cy="3947210"/>
          </a:xfrm>
        </p:spPr>
        <p:txBody>
          <a:bodyPr/>
          <a:lstStyle>
            <a:lvl1pPr>
              <a:lnSpc>
                <a:spcPts val="3200"/>
              </a:lnSpc>
              <a:defRPr sz="4000">
                <a:solidFill>
                  <a:schemeClr val="bg1"/>
                </a:solidFill>
              </a:defRPr>
            </a:lvl1pPr>
            <a:lvl2pPr>
              <a:lnSpc>
                <a:spcPct val="90000"/>
              </a:lnSpc>
              <a:spcBef>
                <a:spcPts val="200"/>
              </a:spcBef>
              <a:spcAft>
                <a:spcPts val="1000"/>
              </a:spcAft>
              <a:defRPr sz="2000" b="0" spc="-50" baseline="0">
                <a:solidFill>
                  <a:schemeClr val="accent5">
                    <a:lumMod val="50000"/>
                  </a:schemeClr>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46732696"/>
      </p:ext>
    </p:extLst>
  </p:cSld>
  <p:clrMapOvr>
    <a:masterClrMapping/>
  </p:clrMapOvr>
  <p:extLst mod="1">
    <p:ext uri="{DCECCB84-F9BA-43D5-87BE-67443E8EF086}">
      <p15:sldGuideLst xmlns:p15="http://schemas.microsoft.com/office/powerpoint/2012/main">
        <p15:guide id="1" orient="horz" pos="56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8" name="Content Placeholder 6"/>
          <p:cNvSpPr>
            <a:spLocks noGrp="1"/>
          </p:cNvSpPr>
          <p:nvPr>
            <p:ph sz="quarter" idx="13"/>
          </p:nvPr>
        </p:nvSpPr>
        <p:spPr>
          <a:xfrm>
            <a:off x="3657600" y="600075"/>
            <a:ext cx="2351314" cy="3749503"/>
          </a:xfrm>
        </p:spPr>
        <p:txBody>
          <a:bodyPr/>
          <a:lstStyle>
            <a:lvl1pPr>
              <a:lnSpc>
                <a:spcPct val="100000"/>
              </a:lnSpc>
              <a:spcBef>
                <a:spcPts val="1200"/>
              </a:spcBef>
              <a:defRPr sz="900" spc="-50" baseline="0">
                <a:solidFill>
                  <a:schemeClr val="tx1"/>
                </a:solidFill>
                <a:latin typeface="+mj-lt"/>
              </a:defRPr>
            </a:lvl1pPr>
            <a:lvl2pPr>
              <a:lnSpc>
                <a:spcPct val="100000"/>
              </a:lnSpc>
              <a:defRPr sz="900" spc="-50" baseline="0">
                <a:solidFill>
                  <a:schemeClr val="accent5"/>
                </a:solidFill>
                <a:latin typeface="+mj-lt"/>
              </a:defRPr>
            </a:lvl2pPr>
            <a:lvl3pPr>
              <a:lnSpc>
                <a:spcPts val="1000"/>
              </a:lnSpc>
              <a:spcBef>
                <a:spcPts val="0"/>
              </a:spcBef>
              <a:defRPr sz="925" b="0" i="1" spc="0" baseline="0">
                <a:solidFill>
                  <a:schemeClr val="tx1"/>
                </a:solidFill>
                <a:latin typeface="Times New Roman" charset="0"/>
                <a:ea typeface="Times New Roman" charset="0"/>
                <a:cs typeface="Times New Roman" charset="0"/>
              </a:defRPr>
            </a:lvl3pPr>
            <a:lvl4pPr>
              <a:lnSpc>
                <a:spcPct val="100000"/>
              </a:lnSpc>
              <a:spcBef>
                <a:spcPts val="200"/>
              </a:spcBef>
              <a:spcAft>
                <a:spcPts val="700"/>
              </a:spcAft>
              <a:defRPr sz="850" b="0" spc="-20" baseline="0">
                <a:solidFill>
                  <a:schemeClr val="tx1"/>
                </a:solidFill>
                <a:latin typeface="+mj-lt"/>
              </a:defRPr>
            </a:lvl4pPr>
            <a:lvl5pPr>
              <a:defRPr sz="900" spc="-50" baseline="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Content Placeholder 6"/>
          <p:cNvSpPr>
            <a:spLocks noGrp="1"/>
          </p:cNvSpPr>
          <p:nvPr>
            <p:ph sz="quarter" idx="14"/>
          </p:nvPr>
        </p:nvSpPr>
        <p:spPr>
          <a:xfrm>
            <a:off x="6272784" y="600075"/>
            <a:ext cx="2414016" cy="3749503"/>
          </a:xfrm>
        </p:spPr>
        <p:txBody>
          <a:bodyPr/>
          <a:lstStyle>
            <a:lvl1pPr>
              <a:lnSpc>
                <a:spcPct val="100000"/>
              </a:lnSpc>
              <a:spcBef>
                <a:spcPts val="1200"/>
              </a:spcBef>
              <a:defRPr sz="900" spc="-50" baseline="0">
                <a:solidFill>
                  <a:schemeClr val="tx1"/>
                </a:solidFill>
                <a:latin typeface="+mj-lt"/>
              </a:defRPr>
            </a:lvl1pPr>
            <a:lvl2pPr>
              <a:lnSpc>
                <a:spcPct val="100000"/>
              </a:lnSpc>
              <a:defRPr sz="900" spc="-50" baseline="0">
                <a:solidFill>
                  <a:schemeClr val="accent5"/>
                </a:solidFill>
                <a:latin typeface="+mj-lt"/>
              </a:defRPr>
            </a:lvl2pPr>
            <a:lvl3pPr>
              <a:lnSpc>
                <a:spcPts val="1000"/>
              </a:lnSpc>
              <a:spcBef>
                <a:spcPts val="0"/>
              </a:spcBef>
              <a:defRPr sz="925" b="0" i="1" spc="0" baseline="0">
                <a:solidFill>
                  <a:schemeClr val="tx1"/>
                </a:solidFill>
                <a:latin typeface="Times New Roman" charset="0"/>
                <a:ea typeface="Times New Roman" charset="0"/>
                <a:cs typeface="Times New Roman" charset="0"/>
              </a:defRPr>
            </a:lvl3pPr>
            <a:lvl4pPr>
              <a:lnSpc>
                <a:spcPct val="100000"/>
              </a:lnSpc>
              <a:spcBef>
                <a:spcPts val="200"/>
              </a:spcBef>
              <a:spcAft>
                <a:spcPts val="700"/>
              </a:spcAft>
              <a:defRPr sz="850" b="0" spc="-20" baseline="0">
                <a:solidFill>
                  <a:schemeClr val="tx1"/>
                </a:solidFill>
                <a:latin typeface="+mj-lt"/>
              </a:defRPr>
            </a:lvl4pPr>
            <a:lvl5pPr>
              <a:defRPr sz="900" spc="-50" baseline="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itle 1"/>
          <p:cNvSpPr>
            <a:spLocks noGrp="1"/>
          </p:cNvSpPr>
          <p:nvPr>
            <p:ph type="title"/>
          </p:nvPr>
        </p:nvSpPr>
        <p:spPr>
          <a:xfrm>
            <a:off x="457204" y="590550"/>
            <a:ext cx="2743199" cy="3067052"/>
          </a:xfrm>
        </p:spPr>
        <p:txBody>
          <a:bodyPr/>
          <a:lstStyle>
            <a:lvl1pPr>
              <a:defRPr sz="1500" b="1" spc="-50" baseline="0"/>
            </a:lvl1pPr>
          </a:lstStyle>
          <a:p>
            <a:r>
              <a:rPr lang="en-US" dirty="0"/>
              <a:t>Click to edit Master title style</a:t>
            </a:r>
          </a:p>
        </p:txBody>
      </p:sp>
      <p:sp>
        <p:nvSpPr>
          <p:cNvPr id="6" name="TextBox 5"/>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ext uri="{BB962C8B-B14F-4D97-AF65-F5344CB8AC3E}">
        <p14:creationId xmlns:p14="http://schemas.microsoft.com/office/powerpoint/2010/main" val="88104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C">
    <p:bg>
      <p:bgPr>
        <a:solidFill>
          <a:srgbClr val="898B8D"/>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8" name="Content Placeholder 6"/>
          <p:cNvSpPr>
            <a:spLocks noGrp="1"/>
          </p:cNvSpPr>
          <p:nvPr>
            <p:ph sz="quarter" idx="13"/>
          </p:nvPr>
        </p:nvSpPr>
        <p:spPr>
          <a:xfrm>
            <a:off x="3657600" y="600075"/>
            <a:ext cx="2351314" cy="3749503"/>
          </a:xfrm>
        </p:spPr>
        <p:txBody>
          <a:bodyPr/>
          <a:lstStyle>
            <a:lvl1pPr>
              <a:lnSpc>
                <a:spcPct val="90000"/>
              </a:lnSpc>
              <a:spcBef>
                <a:spcPts val="1500"/>
              </a:spcBef>
              <a:defRPr sz="1600" spc="-50" baseline="0">
                <a:solidFill>
                  <a:schemeClr val="tx2"/>
                </a:solidFill>
                <a:latin typeface="+mj-lt"/>
              </a:defRPr>
            </a:lvl1pPr>
            <a:lvl2pPr>
              <a:lnSpc>
                <a:spcPct val="90000"/>
              </a:lnSpc>
              <a:defRPr sz="1100" b="1" spc="-50" baseline="0">
                <a:solidFill>
                  <a:schemeClr val="accent5"/>
                </a:solidFill>
                <a:latin typeface="+mj-lt"/>
              </a:defRPr>
            </a:lvl2pPr>
            <a:lvl3pPr>
              <a:lnSpc>
                <a:spcPct val="90000"/>
              </a:lnSpc>
              <a:spcBef>
                <a:spcPts val="600"/>
              </a:spcBef>
              <a:spcAft>
                <a:spcPts val="0"/>
              </a:spcAft>
              <a:defRPr sz="1000" b="1" i="0" spc="-50" baseline="0">
                <a:solidFill>
                  <a:schemeClr val="bg1"/>
                </a:solidFill>
                <a:latin typeface="Arial" charset="0"/>
                <a:ea typeface="Arial" charset="0"/>
                <a:cs typeface="Arial" charset="0"/>
              </a:defRPr>
            </a:lvl3pPr>
            <a:lvl4pPr>
              <a:lnSpc>
                <a:spcPct val="100000"/>
              </a:lnSpc>
              <a:spcBef>
                <a:spcPts val="200"/>
              </a:spcBef>
              <a:spcAft>
                <a:spcPts val="700"/>
              </a:spcAft>
              <a:defRPr sz="850" b="0" spc="-20" baseline="0">
                <a:solidFill>
                  <a:schemeClr val="bg1"/>
                </a:solidFill>
                <a:latin typeface="+mj-lt"/>
              </a:defRPr>
            </a:lvl4pPr>
            <a:lvl5pPr>
              <a:defRPr sz="900" spc="-50" baseline="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p:txBody>
      </p:sp>
      <p:sp>
        <p:nvSpPr>
          <p:cNvPr id="9" name="Content Placeholder 6"/>
          <p:cNvSpPr>
            <a:spLocks noGrp="1"/>
          </p:cNvSpPr>
          <p:nvPr>
            <p:ph sz="quarter" idx="14"/>
          </p:nvPr>
        </p:nvSpPr>
        <p:spPr>
          <a:xfrm>
            <a:off x="6272784" y="600075"/>
            <a:ext cx="2414016" cy="3749503"/>
          </a:xfrm>
        </p:spPr>
        <p:txBody>
          <a:bodyPr/>
          <a:lstStyle>
            <a:lvl1pPr>
              <a:lnSpc>
                <a:spcPct val="90000"/>
              </a:lnSpc>
              <a:spcBef>
                <a:spcPts val="1500"/>
              </a:spcBef>
              <a:defRPr sz="1600" spc="-50" baseline="0">
                <a:solidFill>
                  <a:schemeClr val="tx2"/>
                </a:solidFill>
                <a:latin typeface="+mj-lt"/>
              </a:defRPr>
            </a:lvl1pPr>
            <a:lvl2pPr>
              <a:lnSpc>
                <a:spcPct val="90000"/>
              </a:lnSpc>
              <a:defRPr sz="1100" b="1" spc="-50" baseline="0">
                <a:solidFill>
                  <a:schemeClr val="accent5"/>
                </a:solidFill>
                <a:latin typeface="+mj-lt"/>
              </a:defRPr>
            </a:lvl2pPr>
            <a:lvl3pPr>
              <a:lnSpc>
                <a:spcPct val="90000"/>
              </a:lnSpc>
              <a:spcBef>
                <a:spcPts val="600"/>
              </a:spcBef>
              <a:spcAft>
                <a:spcPts val="0"/>
              </a:spcAft>
              <a:defRPr sz="1000" b="1" i="0" spc="-50" baseline="0">
                <a:solidFill>
                  <a:schemeClr val="bg1"/>
                </a:solidFill>
                <a:latin typeface="+mj-lt"/>
                <a:ea typeface="Times New Roman" charset="0"/>
                <a:cs typeface="Times New Roman" charset="0"/>
              </a:defRPr>
            </a:lvl3pPr>
            <a:lvl4pPr>
              <a:lnSpc>
                <a:spcPct val="100000"/>
              </a:lnSpc>
              <a:spcBef>
                <a:spcPts val="200"/>
              </a:spcBef>
              <a:spcAft>
                <a:spcPts val="700"/>
              </a:spcAft>
              <a:defRPr sz="850" b="0" spc="-20" baseline="0">
                <a:solidFill>
                  <a:schemeClr val="bg1"/>
                </a:solidFill>
                <a:latin typeface="+mj-lt"/>
              </a:defRPr>
            </a:lvl4pPr>
            <a:lvl5pPr>
              <a:defRPr sz="900" spc="-50" baseline="0">
                <a:solidFill>
                  <a:schemeClr val="tx1"/>
                </a:solidFill>
                <a:latin typeface="+mj-lt"/>
              </a:defRPr>
            </a:lvl5pPr>
          </a:lstStyle>
          <a:p>
            <a:pPr marL="0" marR="0" lvl="0" indent="0" algn="l" defTabSz="685767"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t>Click to edit Master text styles</a:t>
            </a:r>
          </a:p>
          <a:p>
            <a:pPr lvl="1"/>
            <a:r>
              <a:rPr lang="en-US" dirty="0"/>
              <a:t>Second level</a:t>
            </a:r>
          </a:p>
          <a:p>
            <a:pPr lvl="2"/>
            <a:r>
              <a:rPr lang="en-US" dirty="0"/>
              <a:t>Third level</a:t>
            </a:r>
          </a:p>
        </p:txBody>
      </p:sp>
      <p:sp>
        <p:nvSpPr>
          <p:cNvPr id="10" name="Title 1"/>
          <p:cNvSpPr>
            <a:spLocks noGrp="1"/>
          </p:cNvSpPr>
          <p:nvPr>
            <p:ph type="title"/>
          </p:nvPr>
        </p:nvSpPr>
        <p:spPr>
          <a:xfrm>
            <a:off x="457204" y="507421"/>
            <a:ext cx="3016328" cy="543544"/>
          </a:xfrm>
        </p:spPr>
        <p:txBody>
          <a:bodyPr/>
          <a:lstStyle>
            <a:lvl1pPr>
              <a:defRPr sz="4000" b="1" spc="-300" baseline="0">
                <a:solidFill>
                  <a:schemeClr val="bg1"/>
                </a:solidFill>
              </a:defRPr>
            </a:lvl1pPr>
          </a:lstStyle>
          <a:p>
            <a:r>
              <a:rPr lang="en-US" dirty="0"/>
              <a:t>Click to edit Master </a:t>
            </a:r>
            <a:r>
              <a:rPr lang="en-US"/>
              <a:t>title style</a:t>
            </a:r>
            <a:endParaRPr lang="en-US" dirty="0"/>
          </a:p>
        </p:txBody>
      </p:sp>
      <p:sp>
        <p:nvSpPr>
          <p:cNvPr id="6" name="Content Placeholder 6"/>
          <p:cNvSpPr>
            <a:spLocks noGrp="1"/>
          </p:cNvSpPr>
          <p:nvPr>
            <p:ph sz="quarter" idx="15"/>
          </p:nvPr>
        </p:nvSpPr>
        <p:spPr>
          <a:xfrm>
            <a:off x="463141" y="1555668"/>
            <a:ext cx="2737260" cy="2793910"/>
          </a:xfrm>
        </p:spPr>
        <p:txBody>
          <a:bodyPr/>
          <a:lstStyle>
            <a:lvl1pPr>
              <a:lnSpc>
                <a:spcPct val="90000"/>
              </a:lnSpc>
              <a:spcBef>
                <a:spcPts val="1500"/>
              </a:spcBef>
              <a:defRPr sz="1600" spc="-50" baseline="0">
                <a:solidFill>
                  <a:schemeClr val="tx2"/>
                </a:solidFill>
                <a:latin typeface="+mj-lt"/>
              </a:defRPr>
            </a:lvl1pPr>
            <a:lvl2pPr>
              <a:lnSpc>
                <a:spcPct val="90000"/>
              </a:lnSpc>
              <a:defRPr sz="1100" b="1" spc="-50" baseline="0">
                <a:solidFill>
                  <a:schemeClr val="accent5"/>
                </a:solidFill>
                <a:latin typeface="+mj-lt"/>
              </a:defRPr>
            </a:lvl2pPr>
            <a:lvl3pPr>
              <a:lnSpc>
                <a:spcPct val="90000"/>
              </a:lnSpc>
              <a:spcBef>
                <a:spcPts val="600"/>
              </a:spcBef>
              <a:spcAft>
                <a:spcPts val="0"/>
              </a:spcAft>
              <a:defRPr sz="1000" b="1" i="0" spc="-50" baseline="0">
                <a:solidFill>
                  <a:schemeClr val="bg1"/>
                </a:solidFill>
                <a:latin typeface="Arial" charset="0"/>
                <a:ea typeface="Arial" charset="0"/>
                <a:cs typeface="Arial" charset="0"/>
              </a:defRPr>
            </a:lvl3pPr>
            <a:lvl4pPr>
              <a:lnSpc>
                <a:spcPct val="100000"/>
              </a:lnSpc>
              <a:spcBef>
                <a:spcPts val="200"/>
              </a:spcBef>
              <a:spcAft>
                <a:spcPts val="700"/>
              </a:spcAft>
              <a:defRPr sz="850" b="0" spc="-20" baseline="0">
                <a:solidFill>
                  <a:schemeClr val="bg1"/>
                </a:solidFill>
                <a:latin typeface="+mj-lt"/>
              </a:defRPr>
            </a:lvl4pPr>
            <a:lvl5pPr>
              <a:defRPr sz="900" spc="-50" baseline="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p:txBody>
      </p:sp>
      <p:sp>
        <p:nvSpPr>
          <p:cNvPr id="2" name="Rectangle 1"/>
          <p:cNvSpPr/>
          <p:nvPr userDrawn="1"/>
        </p:nvSpPr>
        <p:spPr>
          <a:xfrm>
            <a:off x="0" y="4698175"/>
            <a:ext cx="9144000" cy="445325"/>
          </a:xfrm>
          <a:prstGeom prst="rect">
            <a:avLst/>
          </a:prstGeom>
          <a:solidFill>
            <a:srgbClr val="898B8D"/>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1" name="TextBox 10"/>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urther Reading_ALT">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10" name="Title 1"/>
          <p:cNvSpPr>
            <a:spLocks noGrp="1"/>
          </p:cNvSpPr>
          <p:nvPr>
            <p:ph type="title"/>
          </p:nvPr>
        </p:nvSpPr>
        <p:spPr>
          <a:xfrm>
            <a:off x="457203" y="590550"/>
            <a:ext cx="3998975" cy="543544"/>
          </a:xfrm>
        </p:spPr>
        <p:txBody>
          <a:bodyPr/>
          <a:lstStyle>
            <a:lvl1pPr>
              <a:lnSpc>
                <a:spcPct val="70000"/>
              </a:lnSpc>
              <a:defRPr sz="2000" b="1" spc="-100" baseline="0">
                <a:solidFill>
                  <a:schemeClr val="accent5"/>
                </a:solidFill>
              </a:defRPr>
            </a:lvl1pPr>
          </a:lstStyle>
          <a:p>
            <a:r>
              <a:rPr lang="en-US" dirty="0"/>
              <a:t>Click to edit Master title style</a:t>
            </a:r>
          </a:p>
        </p:txBody>
      </p:sp>
      <p:sp>
        <p:nvSpPr>
          <p:cNvPr id="11" name="Content Placeholder 4"/>
          <p:cNvSpPr>
            <a:spLocks noGrp="1"/>
          </p:cNvSpPr>
          <p:nvPr>
            <p:ph sz="quarter" idx="16"/>
          </p:nvPr>
        </p:nvSpPr>
        <p:spPr>
          <a:xfrm>
            <a:off x="2572515" y="1134094"/>
            <a:ext cx="1883664" cy="3495056"/>
          </a:xfrm>
        </p:spPr>
        <p:txBody>
          <a:bodyPr/>
          <a:lstStyle>
            <a:lvl1pPr>
              <a:lnSpc>
                <a:spcPct val="90000"/>
              </a:lnSpc>
              <a:spcBef>
                <a:spcPts val="1000"/>
              </a:spcBef>
              <a:defRPr sz="1100" spc="-50" baseline="0">
                <a:solidFill>
                  <a:schemeClr val="tx2"/>
                </a:solidFill>
              </a:defRPr>
            </a:lvl1pPr>
            <a:lvl2pPr>
              <a:lnSpc>
                <a:spcPct val="90000"/>
              </a:lnSpc>
              <a:spcBef>
                <a:spcPts val="200"/>
              </a:spcBef>
              <a:defRPr sz="900" spc="-50" baseline="0">
                <a:solidFill>
                  <a:schemeClr val="tx2"/>
                </a:solidFill>
              </a:defRPr>
            </a:lvl2pPr>
            <a:lvl3pPr>
              <a:lnSpc>
                <a:spcPct val="90000"/>
              </a:lnSpc>
              <a:spcBef>
                <a:spcPts val="0"/>
              </a:spcBef>
              <a:spcAft>
                <a:spcPts val="700"/>
              </a:spcAft>
              <a:defRPr sz="900" b="0" spc="-30" baseline="0">
                <a:solidFill>
                  <a:schemeClr val="bg1">
                    <a:lumMod val="50000"/>
                  </a:schemeClr>
                </a:solidFill>
                <a:latin typeface="+mj-lt"/>
                <a:ea typeface="Times New Roman" charset="0"/>
                <a:cs typeface="Times New Roman" charset="0"/>
              </a:defRPr>
            </a:lvl3pPr>
            <a:lvl4pPr>
              <a:lnSpc>
                <a:spcPct val="90000"/>
              </a:lnSpc>
              <a:spcBef>
                <a:spcPts val="200"/>
              </a:spcBef>
              <a:spcAft>
                <a:spcPts val="800"/>
              </a:spcAft>
              <a:defRPr sz="850" b="1" spc="-50" baseline="0">
                <a:solidFill>
                  <a:schemeClr val="bg1"/>
                </a:solidFill>
              </a:defRPr>
            </a:lvl4pPr>
            <a:lvl5pPr>
              <a:lnSpc>
                <a:spcPct val="90000"/>
              </a:lnSpc>
              <a:defRPr sz="900" spc="-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4"/>
          <p:cNvSpPr>
            <a:spLocks noGrp="1"/>
          </p:cNvSpPr>
          <p:nvPr>
            <p:ph sz="quarter" idx="17"/>
          </p:nvPr>
        </p:nvSpPr>
        <p:spPr>
          <a:xfrm>
            <a:off x="4687826" y="1134094"/>
            <a:ext cx="1883664" cy="3495056"/>
          </a:xfrm>
        </p:spPr>
        <p:txBody>
          <a:bodyPr/>
          <a:lstStyle>
            <a:lvl1pPr>
              <a:lnSpc>
                <a:spcPct val="90000"/>
              </a:lnSpc>
              <a:spcBef>
                <a:spcPts val="1000"/>
              </a:spcBef>
              <a:defRPr sz="1100" spc="-50" baseline="0">
                <a:solidFill>
                  <a:schemeClr val="tx2"/>
                </a:solidFill>
              </a:defRPr>
            </a:lvl1pPr>
            <a:lvl2pPr>
              <a:lnSpc>
                <a:spcPct val="90000"/>
              </a:lnSpc>
              <a:spcBef>
                <a:spcPts val="200"/>
              </a:spcBef>
              <a:defRPr sz="900" spc="-50" baseline="0">
                <a:solidFill>
                  <a:schemeClr val="tx2"/>
                </a:solidFill>
              </a:defRPr>
            </a:lvl2pPr>
            <a:lvl3pPr>
              <a:lnSpc>
                <a:spcPct val="90000"/>
              </a:lnSpc>
              <a:spcBef>
                <a:spcPts val="0"/>
              </a:spcBef>
              <a:spcAft>
                <a:spcPts val="700"/>
              </a:spcAft>
              <a:defRPr sz="900" b="0" spc="-30" baseline="0">
                <a:solidFill>
                  <a:schemeClr val="bg1">
                    <a:lumMod val="50000"/>
                  </a:schemeClr>
                </a:solidFill>
                <a:latin typeface="Arial" charset="0"/>
                <a:ea typeface="Arial" charset="0"/>
                <a:cs typeface="Arial" charset="0"/>
              </a:defRPr>
            </a:lvl3pPr>
            <a:lvl4pPr>
              <a:lnSpc>
                <a:spcPct val="90000"/>
              </a:lnSpc>
              <a:spcBef>
                <a:spcPts val="200"/>
              </a:spcBef>
              <a:spcAft>
                <a:spcPts val="800"/>
              </a:spcAft>
              <a:defRPr sz="850" b="1" spc="-50" baseline="0">
                <a:solidFill>
                  <a:schemeClr val="bg1"/>
                </a:solidFill>
              </a:defRPr>
            </a:lvl4pPr>
            <a:lvl5pPr>
              <a:lnSpc>
                <a:spcPct val="90000"/>
              </a:lnSpc>
              <a:defRPr sz="900" spc="-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4"/>
          <p:cNvSpPr>
            <a:spLocks noGrp="1"/>
          </p:cNvSpPr>
          <p:nvPr>
            <p:ph sz="quarter" idx="18"/>
          </p:nvPr>
        </p:nvSpPr>
        <p:spPr>
          <a:xfrm>
            <a:off x="457204" y="1134094"/>
            <a:ext cx="1883664" cy="3495056"/>
          </a:xfrm>
        </p:spPr>
        <p:txBody>
          <a:bodyPr/>
          <a:lstStyle>
            <a:lvl1pPr>
              <a:lnSpc>
                <a:spcPct val="90000"/>
              </a:lnSpc>
              <a:spcBef>
                <a:spcPts val="1000"/>
              </a:spcBef>
              <a:defRPr sz="1100" spc="-50" baseline="0">
                <a:solidFill>
                  <a:schemeClr val="tx2"/>
                </a:solidFill>
              </a:defRPr>
            </a:lvl1pPr>
            <a:lvl2pPr>
              <a:lnSpc>
                <a:spcPct val="90000"/>
              </a:lnSpc>
              <a:spcBef>
                <a:spcPts val="200"/>
              </a:spcBef>
              <a:defRPr sz="900" spc="-50" baseline="0">
                <a:solidFill>
                  <a:schemeClr val="tx2"/>
                </a:solidFill>
              </a:defRPr>
            </a:lvl2pPr>
            <a:lvl3pPr>
              <a:lnSpc>
                <a:spcPct val="90000"/>
              </a:lnSpc>
              <a:spcBef>
                <a:spcPts val="0"/>
              </a:spcBef>
              <a:spcAft>
                <a:spcPts val="700"/>
              </a:spcAft>
              <a:defRPr sz="900" b="0" spc="-30" baseline="0">
                <a:solidFill>
                  <a:schemeClr val="bg1">
                    <a:lumMod val="50000"/>
                  </a:schemeClr>
                </a:solidFill>
                <a:latin typeface="+mj-lt"/>
                <a:ea typeface="Times New Roman" charset="0"/>
                <a:cs typeface="Times New Roman" charset="0"/>
              </a:defRPr>
            </a:lvl3pPr>
            <a:lvl4pPr>
              <a:lnSpc>
                <a:spcPct val="90000"/>
              </a:lnSpc>
              <a:spcBef>
                <a:spcPts val="200"/>
              </a:spcBef>
              <a:spcAft>
                <a:spcPts val="800"/>
              </a:spcAft>
              <a:defRPr sz="850" b="1" spc="-50" baseline="0">
                <a:solidFill>
                  <a:schemeClr val="bg1"/>
                </a:solidFill>
              </a:defRPr>
            </a:lvl4pPr>
            <a:lvl5pPr>
              <a:lnSpc>
                <a:spcPct val="90000"/>
              </a:lnSpc>
              <a:defRPr sz="900" spc="-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8" name="Content Placeholder 4"/>
          <p:cNvSpPr>
            <a:spLocks noGrp="1"/>
          </p:cNvSpPr>
          <p:nvPr>
            <p:ph sz="quarter" idx="19"/>
          </p:nvPr>
        </p:nvSpPr>
        <p:spPr>
          <a:xfrm>
            <a:off x="6803136" y="1134094"/>
            <a:ext cx="1883664" cy="3495056"/>
          </a:xfrm>
        </p:spPr>
        <p:txBody>
          <a:bodyPr/>
          <a:lstStyle>
            <a:lvl1pPr>
              <a:lnSpc>
                <a:spcPct val="90000"/>
              </a:lnSpc>
              <a:spcBef>
                <a:spcPts val="1000"/>
              </a:spcBef>
              <a:defRPr sz="1100" spc="-50" baseline="0">
                <a:solidFill>
                  <a:schemeClr val="tx2"/>
                </a:solidFill>
              </a:defRPr>
            </a:lvl1pPr>
            <a:lvl2pPr>
              <a:lnSpc>
                <a:spcPct val="90000"/>
              </a:lnSpc>
              <a:spcBef>
                <a:spcPts val="200"/>
              </a:spcBef>
              <a:defRPr sz="900" spc="-50" baseline="0">
                <a:solidFill>
                  <a:schemeClr val="tx2"/>
                </a:solidFill>
              </a:defRPr>
            </a:lvl2pPr>
            <a:lvl3pPr>
              <a:lnSpc>
                <a:spcPct val="90000"/>
              </a:lnSpc>
              <a:spcBef>
                <a:spcPts val="0"/>
              </a:spcBef>
              <a:spcAft>
                <a:spcPts val="700"/>
              </a:spcAft>
              <a:defRPr sz="900" b="0" spc="-30" baseline="0">
                <a:solidFill>
                  <a:schemeClr val="bg1">
                    <a:lumMod val="50000"/>
                  </a:schemeClr>
                </a:solidFill>
                <a:latin typeface="Arial" charset="0"/>
                <a:ea typeface="Arial" charset="0"/>
                <a:cs typeface="Arial" charset="0"/>
              </a:defRPr>
            </a:lvl3pPr>
            <a:lvl4pPr>
              <a:lnSpc>
                <a:spcPct val="90000"/>
              </a:lnSpc>
              <a:spcBef>
                <a:spcPts val="200"/>
              </a:spcBef>
              <a:spcAft>
                <a:spcPts val="800"/>
              </a:spcAft>
              <a:defRPr sz="850" b="1" spc="-50" baseline="0">
                <a:solidFill>
                  <a:schemeClr val="bg1"/>
                </a:solidFill>
              </a:defRPr>
            </a:lvl4pPr>
            <a:lvl5pPr>
              <a:lnSpc>
                <a:spcPct val="90000"/>
              </a:lnSpc>
              <a:defRPr sz="900" spc="-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9" name="TextBox 8"/>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cSld>
  <p:clrMapOvr>
    <a:masterClrMapping/>
  </p:clrMapOvr>
  <p:extLst mod="1">
    <p:ext uri="{DCECCB84-F9BA-43D5-87BE-67443E8EF086}">
      <p15:sldGuideLst xmlns:p15="http://schemas.microsoft.com/office/powerpoint/2012/main">
        <p15:guide id="1"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ussion Questions">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10" name="Title 1"/>
          <p:cNvSpPr>
            <a:spLocks noGrp="1"/>
          </p:cNvSpPr>
          <p:nvPr>
            <p:ph type="title"/>
          </p:nvPr>
        </p:nvSpPr>
        <p:spPr>
          <a:xfrm>
            <a:off x="457203" y="590550"/>
            <a:ext cx="3998975" cy="543544"/>
          </a:xfrm>
        </p:spPr>
        <p:txBody>
          <a:bodyPr/>
          <a:lstStyle>
            <a:lvl1pPr>
              <a:lnSpc>
                <a:spcPct val="70000"/>
              </a:lnSpc>
              <a:defRPr sz="2000" b="1" spc="-100" baseline="0">
                <a:solidFill>
                  <a:schemeClr val="accent5"/>
                </a:solidFill>
              </a:defRPr>
            </a:lvl1pPr>
          </a:lstStyle>
          <a:p>
            <a:r>
              <a:rPr lang="en-US" dirty="0"/>
              <a:t>Click to edit Master title style</a:t>
            </a:r>
          </a:p>
        </p:txBody>
      </p:sp>
      <p:sp>
        <p:nvSpPr>
          <p:cNvPr id="11" name="Content Placeholder 4"/>
          <p:cNvSpPr>
            <a:spLocks noGrp="1"/>
          </p:cNvSpPr>
          <p:nvPr>
            <p:ph sz="quarter" idx="16"/>
          </p:nvPr>
        </p:nvSpPr>
        <p:spPr>
          <a:xfrm>
            <a:off x="4731098" y="1134094"/>
            <a:ext cx="3903236" cy="3243034"/>
          </a:xfrm>
        </p:spPr>
        <p:txBody>
          <a:bodyPr/>
          <a:lstStyle>
            <a:lvl1pPr marL="230188" indent="-230188">
              <a:lnSpc>
                <a:spcPct val="90000"/>
              </a:lnSpc>
              <a:spcBef>
                <a:spcPts val="1000"/>
              </a:spcBef>
              <a:buFont typeface="Arial" charset="0"/>
              <a:buChar char="•"/>
              <a:tabLst/>
              <a:defRPr sz="1600" b="0" spc="-50" baseline="0">
                <a:solidFill>
                  <a:schemeClr val="tx2"/>
                </a:solidFill>
              </a:defRPr>
            </a:lvl1pPr>
            <a:lvl2pPr>
              <a:lnSpc>
                <a:spcPct val="90000"/>
              </a:lnSpc>
              <a:spcBef>
                <a:spcPts val="300"/>
              </a:spcBef>
              <a:defRPr sz="1600" b="0" spc="-50" baseline="0">
                <a:solidFill>
                  <a:schemeClr val="tx2"/>
                </a:solidFill>
              </a:defRPr>
            </a:lvl2pPr>
            <a:lvl3pPr>
              <a:lnSpc>
                <a:spcPct val="90000"/>
              </a:lnSpc>
              <a:spcBef>
                <a:spcPts val="0"/>
              </a:spcBef>
              <a:spcAft>
                <a:spcPts val="700"/>
              </a:spcAft>
              <a:defRPr sz="1600" b="0" spc="-30" baseline="0">
                <a:solidFill>
                  <a:schemeClr val="bg1">
                    <a:lumMod val="50000"/>
                  </a:schemeClr>
                </a:solidFill>
                <a:latin typeface="+mj-lt"/>
                <a:ea typeface="Times New Roman" charset="0"/>
                <a:cs typeface="Times New Roman" charset="0"/>
              </a:defRPr>
            </a:lvl3pPr>
            <a:lvl4pPr>
              <a:lnSpc>
                <a:spcPct val="90000"/>
              </a:lnSpc>
              <a:spcBef>
                <a:spcPts val="200"/>
              </a:spcBef>
              <a:spcAft>
                <a:spcPts val="800"/>
              </a:spcAft>
              <a:defRPr sz="850" b="1" spc="-50" baseline="0">
                <a:solidFill>
                  <a:schemeClr val="bg1"/>
                </a:solidFill>
              </a:defRPr>
            </a:lvl4pPr>
            <a:lvl5pPr>
              <a:lnSpc>
                <a:spcPct val="90000"/>
              </a:lnSpc>
              <a:defRPr sz="900" spc="-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7" name="Content Placeholder 4"/>
          <p:cNvSpPr>
            <a:spLocks noGrp="1"/>
          </p:cNvSpPr>
          <p:nvPr>
            <p:ph sz="quarter" idx="18"/>
          </p:nvPr>
        </p:nvSpPr>
        <p:spPr>
          <a:xfrm>
            <a:off x="457204" y="1134094"/>
            <a:ext cx="3998974" cy="3243034"/>
          </a:xfrm>
        </p:spPr>
        <p:txBody>
          <a:bodyPr/>
          <a:lstStyle>
            <a:lvl1pPr marL="230188" indent="-230188">
              <a:lnSpc>
                <a:spcPct val="90000"/>
              </a:lnSpc>
              <a:spcBef>
                <a:spcPts val="1000"/>
              </a:spcBef>
              <a:buFont typeface="Arial" charset="0"/>
              <a:buChar char="•"/>
              <a:tabLst/>
              <a:defRPr sz="1600" b="0" spc="-50" baseline="0">
                <a:solidFill>
                  <a:schemeClr val="tx2"/>
                </a:solidFill>
              </a:defRPr>
            </a:lvl1pPr>
            <a:lvl2pPr>
              <a:lnSpc>
                <a:spcPct val="90000"/>
              </a:lnSpc>
              <a:spcBef>
                <a:spcPts val="300"/>
              </a:spcBef>
              <a:defRPr sz="1600" b="0" spc="-50" baseline="0">
                <a:solidFill>
                  <a:schemeClr val="tx2"/>
                </a:solidFill>
              </a:defRPr>
            </a:lvl2pPr>
            <a:lvl3pPr>
              <a:lnSpc>
                <a:spcPct val="90000"/>
              </a:lnSpc>
              <a:spcBef>
                <a:spcPts val="0"/>
              </a:spcBef>
              <a:spcAft>
                <a:spcPts val="700"/>
              </a:spcAft>
              <a:defRPr sz="1600" b="0" spc="-30" baseline="0">
                <a:solidFill>
                  <a:schemeClr val="bg1">
                    <a:lumMod val="50000"/>
                  </a:schemeClr>
                </a:solidFill>
                <a:latin typeface="+mj-lt"/>
                <a:ea typeface="Times New Roman" charset="0"/>
                <a:cs typeface="Times New Roman" charset="0"/>
              </a:defRPr>
            </a:lvl3pPr>
            <a:lvl4pPr>
              <a:lnSpc>
                <a:spcPct val="90000"/>
              </a:lnSpc>
              <a:spcBef>
                <a:spcPts val="200"/>
              </a:spcBef>
              <a:spcAft>
                <a:spcPts val="800"/>
              </a:spcAft>
              <a:defRPr sz="850" b="1" spc="-50" baseline="0">
                <a:solidFill>
                  <a:schemeClr val="bg1"/>
                </a:solidFill>
              </a:defRPr>
            </a:lvl4pPr>
            <a:lvl5pPr>
              <a:lnSpc>
                <a:spcPct val="90000"/>
              </a:lnSpc>
              <a:defRPr sz="900" spc="-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9" name="TextBox 8"/>
          <p:cNvSpPr txBox="1"/>
          <p:nvPr userDrawn="1"/>
        </p:nvSpPr>
        <p:spPr>
          <a:xfrm>
            <a:off x="802124" y="4814912"/>
            <a:ext cx="1828682" cy="221599"/>
          </a:xfrm>
          <a:prstGeom prst="rect">
            <a:avLst/>
          </a:prstGeom>
          <a:noFill/>
        </p:spPr>
        <p:txBody>
          <a:bodyPr wrap="square" lIns="0" tIns="0" rIns="0" bIns="0" rtlCol="0">
            <a:spAutoFit/>
          </a:bodyPr>
          <a:lstStyle/>
          <a:p>
            <a:pPr>
              <a:lnSpc>
                <a:spcPct val="90000"/>
              </a:lnSpc>
            </a:pPr>
            <a:r>
              <a:rPr lang="en-US" sz="800" b="1" i="0" spc="-53" dirty="0">
                <a:solidFill>
                  <a:schemeClr val="bg1"/>
                </a:solidFill>
                <a:latin typeface="Arial Black" charset="0"/>
                <a:ea typeface="Arial Black" charset="0"/>
                <a:cs typeface="Arial Black" charset="0"/>
              </a:rPr>
              <a:t>Change to </a:t>
            </a:r>
            <a:r>
              <a:rPr lang="en-US" sz="800" b="1" i="0" spc="-53" baseline="0" dirty="0">
                <a:solidFill>
                  <a:schemeClr val="bg1"/>
                </a:solidFill>
                <a:latin typeface="Arial Black" charset="0"/>
                <a:ea typeface="Arial Black" charset="0"/>
                <a:cs typeface="Arial Black" charset="0"/>
              </a:rPr>
              <a:t>Slide Show view </a:t>
            </a:r>
            <a:br>
              <a:rPr lang="en-US" sz="800" b="1" i="0" spc="-53" baseline="0" dirty="0">
                <a:solidFill>
                  <a:schemeClr val="bg1"/>
                </a:solidFill>
                <a:latin typeface="Arial Black" charset="0"/>
                <a:ea typeface="Arial Black" charset="0"/>
                <a:cs typeface="Arial Black" charset="0"/>
              </a:rPr>
            </a:br>
            <a:r>
              <a:rPr lang="en-US" sz="800" b="1" i="0" spc="-53" baseline="0" dirty="0">
                <a:solidFill>
                  <a:schemeClr val="bg1"/>
                </a:solidFill>
                <a:latin typeface="Arial Black" charset="0"/>
                <a:ea typeface="Arial Black" charset="0"/>
                <a:cs typeface="Arial Black" charset="0"/>
              </a:rPr>
              <a:t>to access links </a:t>
            </a:r>
            <a:endParaRPr lang="en-US" sz="800" b="1" i="0" spc="-53" dirty="0">
              <a:solidFill>
                <a:schemeClr val="bg1"/>
              </a:solidFill>
              <a:latin typeface="Arial Black" charset="0"/>
              <a:ea typeface="Arial Black" charset="0"/>
              <a:cs typeface="Arial Black" charset="0"/>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4" y="4779461"/>
            <a:ext cx="283972" cy="281770"/>
          </a:xfrm>
          <a:prstGeom prst="rect">
            <a:avLst/>
          </a:prstGeom>
        </p:spPr>
      </p:pic>
    </p:spTree>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ntro ">
    <p:spTree>
      <p:nvGrpSpPr>
        <p:cNvPr id="1" name=""/>
        <p:cNvGrpSpPr/>
        <p:nvPr/>
      </p:nvGrpSpPr>
      <p:grpSpPr>
        <a:xfrm>
          <a:off x="0" y="0"/>
          <a:ext cx="0" cy="0"/>
          <a:chOff x="0" y="0"/>
          <a:chExt cx="0" cy="0"/>
        </a:xfrm>
      </p:grpSpPr>
      <p:sp>
        <p:nvSpPr>
          <p:cNvPr id="2" name="Title 1"/>
          <p:cNvSpPr>
            <a:spLocks noGrp="1"/>
          </p:cNvSpPr>
          <p:nvPr>
            <p:ph type="title"/>
          </p:nvPr>
        </p:nvSpPr>
        <p:spPr>
          <a:xfrm>
            <a:off x="457205" y="600075"/>
            <a:ext cx="2198910" cy="1320431"/>
          </a:xfrm>
        </p:spPr>
        <p:txBody>
          <a:bodyPr/>
          <a:lstStyle>
            <a:lvl1pPr>
              <a:lnSpc>
                <a:spcPct val="90000"/>
              </a:lnSpc>
              <a:defRPr sz="2400" b="1">
                <a:solidFill>
                  <a:schemeClr val="accent5"/>
                </a:solidFill>
              </a:defRPr>
            </a:lvl1pPr>
          </a:lstStyle>
          <a:p>
            <a:r>
              <a:rPr lang="en-US" dirty="0"/>
              <a:t>Click to edit Master title style</a:t>
            </a:r>
          </a:p>
        </p:txBody>
      </p:sp>
      <p:sp>
        <p:nvSpPr>
          <p:cNvPr id="3" name="Footer Placeholder 2"/>
          <p:cNvSpPr>
            <a:spLocks noGrp="1"/>
          </p:cNvSpPr>
          <p:nvPr>
            <p:ph type="ftr" sz="quarter" idx="10"/>
          </p:nvPr>
        </p:nvSpPr>
        <p:spPr/>
        <p:txBody>
          <a:bodyPr/>
          <a:lstStyle/>
          <a:p>
            <a:r>
              <a:rPr lang="en-US" dirty="0"/>
              <a:t>Machine Learning and AI</a:t>
            </a:r>
          </a:p>
        </p:txBody>
      </p:sp>
      <p:cxnSp>
        <p:nvCxnSpPr>
          <p:cNvPr id="10" name="Straight Connector 9"/>
          <p:cNvCxnSpPr/>
          <p:nvPr userDrawn="1"/>
        </p:nvCxnSpPr>
        <p:spPr>
          <a:xfrm>
            <a:off x="3200400" y="600959"/>
            <a:ext cx="0" cy="4032954"/>
          </a:xfrm>
          <a:prstGeom prst="line">
            <a:avLst/>
          </a:prstGeom>
          <a:ln w="12700">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1"/>
          </p:nvPr>
        </p:nvSpPr>
        <p:spPr>
          <a:xfrm>
            <a:off x="3338286" y="600075"/>
            <a:ext cx="4230914" cy="4029075"/>
          </a:xfrm>
        </p:spPr>
        <p:txBody>
          <a:bodyPr/>
          <a:lstStyle>
            <a:lvl1pPr>
              <a:lnSpc>
                <a:spcPct val="90000"/>
              </a:lnSpc>
              <a:defRPr sz="1000" b="0" i="0" spc="-20" baseline="0">
                <a:solidFill>
                  <a:schemeClr val="tx2"/>
                </a:solidFill>
                <a:latin typeface="Arial" charset="0"/>
                <a:ea typeface="Arial" charset="0"/>
                <a:cs typeface="Arial" charset="0"/>
              </a:defRPr>
            </a:lvl1pPr>
            <a:lvl2pPr>
              <a:lnSpc>
                <a:spcPct val="110000"/>
              </a:lnSpc>
              <a:defRPr sz="1000" b="1" i="0" baseline="0">
                <a:latin typeface="Arial" charset="0"/>
                <a:ea typeface="Arial" charset="0"/>
                <a:cs typeface="Arial" charset="0"/>
              </a:defRPr>
            </a:lvl2pPr>
            <a:lvl3pPr indent="0">
              <a:lnSpc>
                <a:spcPct val="110000"/>
              </a:lnSpc>
              <a:spcAft>
                <a:spcPts val="0"/>
              </a:spcAft>
              <a:defRPr sz="900" b="0" i="0" spc="-20" baseline="0">
                <a:latin typeface="Arial" charset="0"/>
                <a:ea typeface="Arial" charset="0"/>
                <a:cs typeface="Arial" charset="0"/>
              </a:defRPr>
            </a:lvl3pPr>
            <a:lvl4pPr>
              <a:lnSpc>
                <a:spcPct val="110000"/>
              </a:lnSpc>
              <a:spcBef>
                <a:spcPts val="0"/>
              </a:spcBef>
              <a:spcAft>
                <a:spcPts val="600"/>
              </a:spcAft>
              <a:defRPr sz="900" b="0" i="0" spc="-20" baseline="0">
                <a:solidFill>
                  <a:schemeClr val="tx2">
                    <a:lumMod val="60000"/>
                    <a:lumOff val="40000"/>
                  </a:schemeClr>
                </a:solidFill>
                <a:latin typeface="Arial" charset="0"/>
                <a:ea typeface="Arial" charset="0"/>
                <a:cs typeface="Arial" charset="0"/>
              </a:defRPr>
            </a:lvl4pPr>
            <a:lvl5pPr marL="0" indent="0">
              <a:lnSpc>
                <a:spcPct val="70000"/>
              </a:lnSpc>
              <a:buFontTx/>
              <a:buNone/>
              <a:defRPr sz="4000" b="1" i="0" spc="-110" baseline="0">
                <a:latin typeface="Arial" charset="0"/>
                <a:ea typeface="Arial" charset="0"/>
                <a:cs typeface="Arial" charset="0"/>
              </a:defRPr>
            </a:lvl5pPr>
          </a:lstStyle>
          <a:p>
            <a:pPr lvl="0"/>
            <a:r>
              <a:rPr lang="en-US" dirty="0"/>
              <a:t>Click to edit Master text styles</a:t>
            </a:r>
          </a:p>
          <a:p>
            <a:pPr lvl="1"/>
            <a:r>
              <a:rPr lang="en-US" dirty="0"/>
              <a:t>Second level Media Title</a:t>
            </a:r>
          </a:p>
          <a:p>
            <a:pPr lvl="2"/>
            <a:r>
              <a:rPr lang="en-US" dirty="0"/>
              <a:t>Third level Author Name</a:t>
            </a:r>
          </a:p>
          <a:p>
            <a:pPr lvl="3"/>
            <a:r>
              <a:rPr lang="en-US" dirty="0"/>
              <a:t>Fourth Level Pub Date</a:t>
            </a:r>
          </a:p>
          <a:p>
            <a:pPr lvl="4"/>
            <a:r>
              <a:rPr lang="en-US" dirty="0"/>
              <a:t>SPECIAL HEAD JUST IN CASE</a:t>
            </a: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w to Use ">
    <p:spTree>
      <p:nvGrpSpPr>
        <p:cNvPr id="1" name=""/>
        <p:cNvGrpSpPr/>
        <p:nvPr/>
      </p:nvGrpSpPr>
      <p:grpSpPr>
        <a:xfrm>
          <a:off x="0" y="0"/>
          <a:ext cx="0" cy="0"/>
          <a:chOff x="0" y="0"/>
          <a:chExt cx="0" cy="0"/>
        </a:xfrm>
      </p:grpSpPr>
      <p:sp>
        <p:nvSpPr>
          <p:cNvPr id="2" name="Title 1"/>
          <p:cNvSpPr>
            <a:spLocks noGrp="1"/>
          </p:cNvSpPr>
          <p:nvPr>
            <p:ph type="title"/>
          </p:nvPr>
        </p:nvSpPr>
        <p:spPr>
          <a:xfrm>
            <a:off x="457205" y="600075"/>
            <a:ext cx="2198910" cy="1320431"/>
          </a:xfrm>
        </p:spPr>
        <p:txBody>
          <a:bodyPr/>
          <a:lstStyle>
            <a:lvl1pPr>
              <a:lnSpc>
                <a:spcPct val="90000"/>
              </a:lnSpc>
              <a:defRPr sz="2400" b="1">
                <a:solidFill>
                  <a:schemeClr val="accent5"/>
                </a:solidFill>
              </a:defRPr>
            </a:lvl1pPr>
          </a:lstStyle>
          <a:p>
            <a:r>
              <a:rPr lang="en-US" dirty="0"/>
              <a:t>Click to edit Master title style</a:t>
            </a:r>
          </a:p>
        </p:txBody>
      </p:sp>
      <p:sp>
        <p:nvSpPr>
          <p:cNvPr id="3" name="Footer Placeholder 2"/>
          <p:cNvSpPr>
            <a:spLocks noGrp="1"/>
          </p:cNvSpPr>
          <p:nvPr>
            <p:ph type="ftr" sz="quarter" idx="10"/>
          </p:nvPr>
        </p:nvSpPr>
        <p:spPr/>
        <p:txBody>
          <a:bodyPr/>
          <a:lstStyle/>
          <a:p>
            <a:r>
              <a:rPr lang="en-US" dirty="0"/>
              <a:t>Machine Learning and AI</a:t>
            </a:r>
          </a:p>
        </p:txBody>
      </p:sp>
      <p:cxnSp>
        <p:nvCxnSpPr>
          <p:cNvPr id="10" name="Straight Connector 9"/>
          <p:cNvCxnSpPr/>
          <p:nvPr userDrawn="1"/>
        </p:nvCxnSpPr>
        <p:spPr>
          <a:xfrm>
            <a:off x="3200400" y="600959"/>
            <a:ext cx="0" cy="4032954"/>
          </a:xfrm>
          <a:prstGeom prst="line">
            <a:avLst/>
          </a:prstGeom>
          <a:ln w="12700">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1"/>
          </p:nvPr>
        </p:nvSpPr>
        <p:spPr>
          <a:xfrm>
            <a:off x="3338286" y="600075"/>
            <a:ext cx="4230914" cy="4029075"/>
          </a:xfrm>
        </p:spPr>
        <p:txBody>
          <a:bodyPr/>
          <a:lstStyle>
            <a:lvl1pPr>
              <a:lnSpc>
                <a:spcPct val="90000"/>
              </a:lnSpc>
              <a:defRPr sz="1000" b="0" i="0" spc="-20" baseline="0">
                <a:solidFill>
                  <a:schemeClr val="tx2"/>
                </a:solidFill>
                <a:latin typeface="Arial" charset="0"/>
                <a:ea typeface="Arial" charset="0"/>
                <a:cs typeface="Arial" charset="0"/>
              </a:defRPr>
            </a:lvl1pPr>
            <a:lvl2pPr>
              <a:lnSpc>
                <a:spcPct val="110000"/>
              </a:lnSpc>
              <a:defRPr sz="1000" b="1" i="0" baseline="0">
                <a:latin typeface="Arial" charset="0"/>
                <a:ea typeface="Arial" charset="0"/>
                <a:cs typeface="Arial" charset="0"/>
              </a:defRPr>
            </a:lvl2pPr>
            <a:lvl3pPr indent="0">
              <a:lnSpc>
                <a:spcPct val="110000"/>
              </a:lnSpc>
              <a:spcAft>
                <a:spcPts val="0"/>
              </a:spcAft>
              <a:defRPr sz="900" b="0" i="0" spc="-20" baseline="0">
                <a:latin typeface="Arial" charset="0"/>
                <a:ea typeface="Arial" charset="0"/>
                <a:cs typeface="Arial" charset="0"/>
              </a:defRPr>
            </a:lvl3pPr>
            <a:lvl4pPr>
              <a:lnSpc>
                <a:spcPct val="110000"/>
              </a:lnSpc>
              <a:spcBef>
                <a:spcPts val="0"/>
              </a:spcBef>
              <a:spcAft>
                <a:spcPts val="600"/>
              </a:spcAft>
              <a:defRPr sz="900" b="0" i="0" spc="-20" baseline="0">
                <a:solidFill>
                  <a:schemeClr val="tx2">
                    <a:lumMod val="60000"/>
                    <a:lumOff val="40000"/>
                  </a:schemeClr>
                </a:solidFill>
                <a:latin typeface="Arial" charset="0"/>
                <a:ea typeface="Arial" charset="0"/>
                <a:cs typeface="Arial" charset="0"/>
              </a:defRPr>
            </a:lvl4pPr>
            <a:lvl5pPr marL="0" indent="0">
              <a:lnSpc>
                <a:spcPct val="70000"/>
              </a:lnSpc>
              <a:buFontTx/>
              <a:buNone/>
              <a:defRPr sz="4000" b="1" i="0" spc="-110" baseline="0">
                <a:latin typeface="Arial" charset="0"/>
                <a:ea typeface="Arial" charset="0"/>
                <a:cs typeface="Arial" charset="0"/>
              </a:defRPr>
            </a:lvl5pPr>
          </a:lstStyle>
          <a:p>
            <a:pPr lvl="0"/>
            <a:r>
              <a:rPr lang="en-US" dirty="0"/>
              <a:t>Click to edit Master text styles</a:t>
            </a:r>
          </a:p>
          <a:p>
            <a:pPr lvl="1"/>
            <a:r>
              <a:rPr lang="en-US" dirty="0"/>
              <a:t>Second level Media Title</a:t>
            </a:r>
          </a:p>
          <a:p>
            <a:pPr lvl="2"/>
            <a:r>
              <a:rPr lang="en-US" dirty="0"/>
              <a:t>Third level Author Name</a:t>
            </a:r>
          </a:p>
          <a:p>
            <a:pPr lvl="3"/>
            <a:r>
              <a:rPr lang="en-US" dirty="0"/>
              <a:t>Fourth Level Pub Date</a:t>
            </a:r>
          </a:p>
          <a:p>
            <a:pPr lvl="4"/>
            <a:r>
              <a:rPr lang="en-US" dirty="0"/>
              <a:t>SPECIAL HEAD JUST IN CASE</a:t>
            </a:r>
          </a:p>
        </p:txBody>
      </p:sp>
      <p:sp>
        <p:nvSpPr>
          <p:cNvPr id="6" name="TextBox 5"/>
          <p:cNvSpPr txBox="1"/>
          <p:nvPr userDrawn="1"/>
        </p:nvSpPr>
        <p:spPr>
          <a:xfrm>
            <a:off x="455652" y="2473157"/>
            <a:ext cx="1350663" cy="581698"/>
          </a:xfrm>
          <a:prstGeom prst="rect">
            <a:avLst/>
          </a:prstGeom>
          <a:noFill/>
        </p:spPr>
        <p:txBody>
          <a:bodyPr wrap="square" lIns="0" tIns="0" rIns="0" bIns="0" rtlCol="0">
            <a:spAutoFit/>
          </a:bodyPr>
          <a:lstStyle/>
          <a:p>
            <a:pPr>
              <a:lnSpc>
                <a:spcPct val="90000"/>
              </a:lnSpc>
            </a:pPr>
            <a:r>
              <a:rPr lang="en-US" sz="1400" dirty="0">
                <a:solidFill>
                  <a:schemeClr val="tx1">
                    <a:alpha val="60000"/>
                  </a:schemeClr>
                </a:solidFill>
                <a:latin typeface="Arial" charset="0"/>
                <a:ea typeface="Arial" charset="0"/>
                <a:cs typeface="Arial" charset="0"/>
              </a:rPr>
              <a:t>Change to </a:t>
            </a:r>
            <a:br>
              <a:rPr lang="en-US" sz="1400" dirty="0">
                <a:solidFill>
                  <a:schemeClr val="tx1">
                    <a:alpha val="60000"/>
                  </a:schemeClr>
                </a:solidFill>
                <a:latin typeface="Arial" charset="0"/>
                <a:ea typeface="Arial" charset="0"/>
                <a:cs typeface="Arial" charset="0"/>
              </a:rPr>
            </a:br>
            <a:r>
              <a:rPr lang="en-US" sz="1400" dirty="0">
                <a:solidFill>
                  <a:schemeClr val="tx1">
                    <a:alpha val="60000"/>
                  </a:schemeClr>
                </a:solidFill>
                <a:latin typeface="Arial" charset="0"/>
                <a:ea typeface="Arial" charset="0"/>
                <a:cs typeface="Arial" charset="0"/>
              </a:rPr>
              <a:t>Slide Show view to access links</a:t>
            </a:r>
            <a:r>
              <a:rPr lang="en-US" sz="1400" baseline="0" dirty="0">
                <a:solidFill>
                  <a:schemeClr val="tx1">
                    <a:alpha val="60000"/>
                  </a:schemeClr>
                </a:solidFill>
                <a:latin typeface="Arial" charset="0"/>
                <a:ea typeface="Arial" charset="0"/>
                <a:cs typeface="Arial" charset="0"/>
              </a:rPr>
              <a:t>. </a:t>
            </a:r>
            <a:endParaRPr lang="en-US" sz="1400" dirty="0">
              <a:solidFill>
                <a:schemeClr val="tx1">
                  <a:alpha val="60000"/>
                </a:schemeClr>
              </a:solidFill>
              <a:latin typeface="Arial" charset="0"/>
              <a:ea typeface="Arial" charset="0"/>
              <a:cs typeface="Arial"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115" y="1738154"/>
            <a:ext cx="694108" cy="697332"/>
          </a:xfrm>
          <a:prstGeom prst="rect">
            <a:avLst/>
          </a:prstGeom>
        </p:spPr>
      </p:pic>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4749800"/>
            <a:ext cx="8686800" cy="393700"/>
          </a:xfrm>
          <a:prstGeom prst="rect">
            <a:avLst/>
          </a:prstGeom>
          <a:solidFill>
            <a:schemeClr val="tx2">
              <a:lumMod val="60000"/>
              <a:lumOff val="40000"/>
            </a:schemeClr>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95000"/>
              </a:lnSpc>
            </a:pPr>
            <a:r>
              <a:rPr lang="en-US" sz="1350" b="1" dirty="0">
                <a:solidFill>
                  <a:schemeClr val="tx2"/>
                </a:solidFill>
                <a:latin typeface="+mj-lt"/>
              </a:rPr>
              <a:t> </a:t>
            </a:r>
          </a:p>
        </p:txBody>
      </p:sp>
      <p:sp>
        <p:nvSpPr>
          <p:cNvPr id="76" name="TextBox 75"/>
          <p:cNvSpPr txBox="1"/>
          <p:nvPr userDrawn="1"/>
        </p:nvSpPr>
        <p:spPr>
          <a:xfrm>
            <a:off x="8686800" y="4783550"/>
            <a:ext cx="441895" cy="138499"/>
          </a:xfrm>
          <a:prstGeom prst="rect">
            <a:avLst/>
          </a:prstGeom>
          <a:noFill/>
        </p:spPr>
        <p:txBody>
          <a:bodyPr wrap="square" lIns="0" tIns="0" rIns="0" bIns="0" rtlCol="0">
            <a:spAutoFit/>
          </a:bodyPr>
          <a:lstStyle/>
          <a:p>
            <a:pPr algn="ctr"/>
            <a:fld id="{2385CB4A-7E96-44CA-B116-B71B544B697D}" type="slidenum">
              <a:rPr lang="en-US" sz="900" b="0" i="0" smtClean="0">
                <a:solidFill>
                  <a:schemeClr val="bg1">
                    <a:lumMod val="75000"/>
                  </a:schemeClr>
                </a:solidFill>
                <a:latin typeface="Arial" charset="0"/>
                <a:ea typeface="Arial" charset="0"/>
                <a:cs typeface="Arial" charset="0"/>
              </a:rPr>
              <a:pPr algn="ctr"/>
              <a:t>‹#›</a:t>
            </a:fld>
            <a:endParaRPr lang="en-US" sz="900" b="0" i="0" dirty="0">
              <a:solidFill>
                <a:schemeClr val="bg1">
                  <a:lumMod val="75000"/>
                </a:schemeClr>
              </a:solidFill>
              <a:latin typeface="Arial" charset="0"/>
              <a:ea typeface="Arial" charset="0"/>
              <a:cs typeface="Arial" charset="0"/>
            </a:endParaRPr>
          </a:p>
        </p:txBody>
      </p:sp>
      <p:sp>
        <p:nvSpPr>
          <p:cNvPr id="2" name="Title Placeholder 1"/>
          <p:cNvSpPr>
            <a:spLocks noGrp="1"/>
          </p:cNvSpPr>
          <p:nvPr>
            <p:ph type="title"/>
          </p:nvPr>
        </p:nvSpPr>
        <p:spPr>
          <a:xfrm>
            <a:off x="457204" y="857250"/>
            <a:ext cx="2743199" cy="1320431"/>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657602" y="857252"/>
            <a:ext cx="5029201" cy="377189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14" name="Footer Placeholder 3"/>
          <p:cNvSpPr>
            <a:spLocks noGrp="1"/>
          </p:cNvSpPr>
          <p:nvPr>
            <p:ph type="ftr" sz="quarter" idx="3"/>
          </p:nvPr>
        </p:nvSpPr>
        <p:spPr>
          <a:xfrm>
            <a:off x="4095762" y="4803222"/>
            <a:ext cx="4460444" cy="156130"/>
          </a:xfrm>
          <a:prstGeom prst="rect">
            <a:avLst/>
          </a:prstGeom>
        </p:spPr>
        <p:txBody>
          <a:bodyPr vert="horz" lIns="0" tIns="0" rIns="0" bIns="0" rtlCol="0" anchor="t"/>
          <a:lstStyle>
            <a:lvl1pPr algn="r">
              <a:defRPr sz="700" b="0" i="0">
                <a:solidFill>
                  <a:schemeClr val="bg1"/>
                </a:solidFill>
                <a:latin typeface="Arial Black" charset="0"/>
                <a:ea typeface="Arial Black" charset="0"/>
                <a:cs typeface="Arial Black" charset="0"/>
              </a:defRPr>
            </a:lvl1pPr>
          </a:lstStyle>
          <a:p>
            <a:r>
              <a:rPr lang="en-US" dirty="0"/>
              <a:t>Machine Learning and AI</a:t>
            </a:r>
          </a:p>
        </p:txBody>
      </p:sp>
      <p:sp>
        <p:nvSpPr>
          <p:cNvPr id="7" name="TextBox 6"/>
          <p:cNvSpPr txBox="1"/>
          <p:nvPr userDrawn="1"/>
        </p:nvSpPr>
        <p:spPr>
          <a:xfrm>
            <a:off x="5826756" y="4912010"/>
            <a:ext cx="2729450" cy="107722"/>
          </a:xfrm>
          <a:prstGeom prst="rect">
            <a:avLst/>
          </a:prstGeom>
          <a:noFill/>
        </p:spPr>
        <p:txBody>
          <a:bodyPr wrap="square" lIns="0" tIns="0" rIns="0" bIns="0" rtlCol="0">
            <a:spAutoFit/>
          </a:bodyPr>
          <a:lstStyle/>
          <a:p>
            <a:pPr algn="r"/>
            <a:r>
              <a:rPr lang="en-US" sz="700" b="0" i="0" dirty="0">
                <a:solidFill>
                  <a:schemeClr val="bg1"/>
                </a:solidFill>
                <a:latin typeface="Arial" charset="0"/>
                <a:ea typeface="Arial" charset="0"/>
                <a:cs typeface="Arial" charset="0"/>
              </a:rPr>
              <a:t>© 2017 Harvard Business School Publishing</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63" r:id="rId1"/>
    <p:sldLayoutId id="2147483668" r:id="rId2"/>
    <p:sldLayoutId id="2147483679" r:id="rId3"/>
    <p:sldLayoutId id="2147483669" r:id="rId4"/>
    <p:sldLayoutId id="2147483670" r:id="rId5"/>
    <p:sldLayoutId id="2147483671" r:id="rId6"/>
    <p:sldLayoutId id="2147483673" r:id="rId7"/>
    <p:sldLayoutId id="2147483676" r:id="rId8"/>
    <p:sldLayoutId id="2147483680" r:id="rId9"/>
    <p:sldLayoutId id="2147483678" r:id="rId10"/>
    <p:sldLayoutId id="2147483677" r:id="rId11"/>
  </p:sldLayoutIdLst>
  <p:hf sldNum="0" hdr="0" dt="0"/>
  <p:txStyles>
    <p:titleStyle>
      <a:lvl1pPr algn="l" defTabSz="685767" rtl="0" eaLnBrk="1" latinLnBrk="0" hangingPunct="1">
        <a:lnSpc>
          <a:spcPct val="95000"/>
        </a:lnSpc>
        <a:spcBef>
          <a:spcPct val="0"/>
        </a:spcBef>
        <a:buNone/>
        <a:defRPr sz="1600" b="0" i="0" kern="1200" spc="-80" baseline="0">
          <a:solidFill>
            <a:schemeClr val="tx2"/>
          </a:solidFill>
          <a:latin typeface="Arial" charset="0"/>
          <a:ea typeface="Arial" charset="0"/>
          <a:cs typeface="Arial" charset="0"/>
        </a:defRPr>
      </a:lvl1pPr>
    </p:titleStyle>
    <p:bodyStyle>
      <a:lvl1pPr marL="0" indent="0" algn="l" defTabSz="685767" rtl="0" eaLnBrk="1" latinLnBrk="0" hangingPunct="1">
        <a:lnSpc>
          <a:spcPct val="110000"/>
        </a:lnSpc>
        <a:spcBef>
          <a:spcPts val="0"/>
        </a:spcBef>
        <a:spcAft>
          <a:spcPts val="0"/>
        </a:spcAft>
        <a:buFont typeface="Arial" panose="020B0604020202020204" pitchFamily="34" charset="0"/>
        <a:buChar char="​"/>
        <a:defRPr sz="1600" b="1" i="0" kern="1200" spc="-100" baseline="0">
          <a:solidFill>
            <a:schemeClr val="accent5"/>
          </a:solidFill>
          <a:latin typeface="Arial" charset="0"/>
          <a:ea typeface="Arial" charset="0"/>
          <a:cs typeface="Arial" charset="0"/>
        </a:defRPr>
      </a:lvl1pPr>
      <a:lvl2pPr marL="0" indent="0" algn="l" defTabSz="685767" rtl="0" eaLnBrk="1" latinLnBrk="0" hangingPunct="1">
        <a:lnSpc>
          <a:spcPct val="110000"/>
        </a:lnSpc>
        <a:spcBef>
          <a:spcPts val="0"/>
        </a:spcBef>
        <a:spcAft>
          <a:spcPts val="0"/>
        </a:spcAft>
        <a:buFont typeface="Arial" panose="020B0604020202020204" pitchFamily="34" charset="0"/>
        <a:buChar char="​"/>
        <a:defRPr sz="1200" b="1" i="0" kern="1200" spc="-20" baseline="0">
          <a:solidFill>
            <a:schemeClr val="tx1"/>
          </a:solidFill>
          <a:latin typeface="Arial" charset="0"/>
          <a:ea typeface="Arial" charset="0"/>
          <a:cs typeface="Arial" charset="0"/>
        </a:defRPr>
      </a:lvl2pPr>
      <a:lvl3pPr marL="0" indent="9525" algn="l" defTabSz="685767" rtl="0" eaLnBrk="1" latinLnBrk="0" hangingPunct="1">
        <a:lnSpc>
          <a:spcPct val="110000"/>
        </a:lnSpc>
        <a:spcBef>
          <a:spcPts val="300"/>
        </a:spcBef>
        <a:spcAft>
          <a:spcPts val="0"/>
        </a:spcAft>
        <a:buFont typeface="Arial" panose="020B0604020202020204" pitchFamily="34" charset="0"/>
        <a:buChar char="​"/>
        <a:tabLst/>
        <a:defRPr sz="950" b="1" i="0" kern="1200" spc="-20" baseline="0">
          <a:solidFill>
            <a:schemeClr val="bg1">
              <a:lumMod val="50000"/>
            </a:schemeClr>
          </a:solidFill>
          <a:latin typeface="Arial Black" charset="0"/>
          <a:ea typeface="Arial Black" charset="0"/>
          <a:cs typeface="Arial Black" charset="0"/>
        </a:defRPr>
      </a:lvl3pPr>
      <a:lvl4pPr marL="0" indent="0" algn="l" defTabSz="685767" rtl="0" eaLnBrk="1" latinLnBrk="0" hangingPunct="1">
        <a:lnSpc>
          <a:spcPct val="114000"/>
        </a:lnSpc>
        <a:spcBef>
          <a:spcPts val="450"/>
        </a:spcBef>
        <a:spcAft>
          <a:spcPts val="450"/>
        </a:spcAft>
        <a:buFont typeface="Arial" panose="020B0604020202020204" pitchFamily="34" charset="0"/>
        <a:buChar char="​"/>
        <a:defRPr sz="1600" b="0" i="0" kern="1200" spc="-30" baseline="0">
          <a:solidFill>
            <a:schemeClr val="accent2">
              <a:lumMod val="75000"/>
            </a:schemeClr>
          </a:solidFill>
          <a:latin typeface="Arial" charset="0"/>
          <a:ea typeface="Arial" charset="0"/>
          <a:cs typeface="Arial" charset="0"/>
        </a:defRPr>
      </a:lvl4pPr>
      <a:lvl5pPr marL="128582" indent="-128582" algn="l" defTabSz="685767" rtl="0" eaLnBrk="1" latinLnBrk="0" hangingPunct="1">
        <a:lnSpc>
          <a:spcPct val="95000"/>
        </a:lnSpc>
        <a:spcBef>
          <a:spcPts val="0"/>
        </a:spcBef>
        <a:spcAft>
          <a:spcPts val="450"/>
        </a:spcAft>
        <a:buFont typeface="Arial" panose="020B0604020202020204" pitchFamily="34" charset="0"/>
        <a:buChar char="•"/>
        <a:defRPr sz="825" kern="1200" spc="-30" baseline="0">
          <a:solidFill>
            <a:schemeClr val="tx1"/>
          </a:solidFill>
          <a:latin typeface="Calibri" charset="0"/>
          <a:ea typeface="+mn-ea"/>
          <a:cs typeface="Microsoft New Tai Lue" panose="020B0502040204020203" pitchFamily="34" charset="0"/>
        </a:defRPr>
      </a:lvl5pPr>
      <a:lvl6pPr marL="258353" indent="-129773" algn="l" defTabSz="685767" rtl="0" eaLnBrk="1" latinLnBrk="0" hangingPunct="1">
        <a:lnSpc>
          <a:spcPct val="85000"/>
        </a:lnSpc>
        <a:spcBef>
          <a:spcPct val="20000"/>
        </a:spcBef>
        <a:spcAft>
          <a:spcPts val="450"/>
        </a:spcAft>
        <a:buFont typeface="Arial" panose="020B0604020202020204" pitchFamily="34" charset="0"/>
        <a:buChar char="•"/>
        <a:defRPr sz="825" kern="1200" spc="-30" baseline="0">
          <a:solidFill>
            <a:schemeClr val="tx1"/>
          </a:solidFill>
          <a:latin typeface="Calibri" charset="0"/>
          <a:ea typeface="+mn-ea"/>
          <a:cs typeface="+mn-cs"/>
        </a:defRPr>
      </a:lvl6pPr>
      <a:lvl7pPr marL="0" indent="0" algn="l" defTabSz="685767" rtl="0" eaLnBrk="1" latinLnBrk="0" hangingPunct="1">
        <a:spcBef>
          <a:spcPts val="450"/>
        </a:spcBef>
        <a:spcAft>
          <a:spcPts val="450"/>
        </a:spcAft>
        <a:buClr>
          <a:schemeClr val="bg2"/>
        </a:buClr>
        <a:buFont typeface="Arial" panose="020B0604020202020204" pitchFamily="34" charset="0"/>
        <a:buChar char="​"/>
        <a:defRPr sz="825" i="1" kern="1200" spc="-30" baseline="0">
          <a:solidFill>
            <a:schemeClr val="tx1"/>
          </a:solidFill>
          <a:latin typeface="Calibri" charset="0"/>
          <a:ea typeface="+mn-ea"/>
          <a:cs typeface="+mn-cs"/>
        </a:defRPr>
      </a:lvl7pPr>
      <a:lvl8pPr marL="128582" indent="-128582" algn="l" defTabSz="685767" rtl="0" eaLnBrk="1" latinLnBrk="0" hangingPunct="1">
        <a:spcBef>
          <a:spcPts val="0"/>
        </a:spcBef>
        <a:spcAft>
          <a:spcPts val="450"/>
        </a:spcAft>
        <a:buFont typeface="Arial" panose="020B0604020202020204" pitchFamily="34" charset="0"/>
        <a:buChar char="•"/>
        <a:defRPr sz="825" kern="1200" spc="-30" baseline="0">
          <a:solidFill>
            <a:schemeClr val="tx1"/>
          </a:solidFill>
          <a:latin typeface="Calibri" charset="0"/>
          <a:ea typeface="+mn-ea"/>
          <a:cs typeface="+mn-cs"/>
        </a:defRPr>
      </a:lvl8pPr>
      <a:lvl9pPr marL="258353" indent="-129773" algn="l" defTabSz="685767" rtl="0" eaLnBrk="1" latinLnBrk="0" hangingPunct="1">
        <a:spcBef>
          <a:spcPct val="20000"/>
        </a:spcBef>
        <a:spcAft>
          <a:spcPts val="450"/>
        </a:spcAft>
        <a:buFont typeface="Arial" panose="020B0604020202020204" pitchFamily="34" charset="0"/>
        <a:buChar char="•"/>
        <a:defRPr sz="825" kern="1200" spc="-30" baseline="0">
          <a:solidFill>
            <a:schemeClr val="tx1"/>
          </a:solidFill>
          <a:latin typeface="Calibri" charset="0"/>
          <a:ea typeface="+mn-ea"/>
          <a:cs typeface="+mn-cs"/>
        </a:defRPr>
      </a:lvl9pPr>
    </p:bodyStyle>
    <p:otherStyle>
      <a:defPPr>
        <a:defRPr lang="en-US"/>
      </a:defPPr>
      <a:lvl1pPr marL="0" algn="l" defTabSz="685767" rtl="0" eaLnBrk="1" latinLnBrk="0" hangingPunct="1">
        <a:defRPr sz="1350" kern="1200">
          <a:solidFill>
            <a:schemeClr val="tx1"/>
          </a:solidFill>
          <a:latin typeface="+mn-lt"/>
          <a:ea typeface="+mn-ea"/>
          <a:cs typeface="+mn-cs"/>
        </a:defRPr>
      </a:lvl1pPr>
      <a:lvl2pPr marL="342884" algn="l" defTabSz="685767" rtl="0" eaLnBrk="1" latinLnBrk="0" hangingPunct="1">
        <a:defRPr sz="1350" kern="1200">
          <a:solidFill>
            <a:schemeClr val="tx1"/>
          </a:solidFill>
          <a:latin typeface="+mn-lt"/>
          <a:ea typeface="+mn-ea"/>
          <a:cs typeface="+mn-cs"/>
        </a:defRPr>
      </a:lvl2pPr>
      <a:lvl3pPr marL="685767" algn="l" defTabSz="685767" rtl="0" eaLnBrk="1" latinLnBrk="0" hangingPunct="1">
        <a:defRPr sz="1350" kern="1200">
          <a:solidFill>
            <a:schemeClr val="tx1"/>
          </a:solidFill>
          <a:latin typeface="+mn-lt"/>
          <a:ea typeface="+mn-ea"/>
          <a:cs typeface="+mn-cs"/>
        </a:defRPr>
      </a:lvl3pPr>
      <a:lvl4pPr marL="1028649" algn="l" defTabSz="685767" rtl="0" eaLnBrk="1" latinLnBrk="0" hangingPunct="1">
        <a:defRPr sz="1350" kern="1200">
          <a:solidFill>
            <a:schemeClr val="tx1"/>
          </a:solidFill>
          <a:latin typeface="+mn-lt"/>
          <a:ea typeface="+mn-ea"/>
          <a:cs typeface="+mn-cs"/>
        </a:defRPr>
      </a:lvl4pPr>
      <a:lvl5pPr marL="1371532" algn="l" defTabSz="685767" rtl="0" eaLnBrk="1" latinLnBrk="0" hangingPunct="1">
        <a:defRPr sz="1350" kern="1200">
          <a:solidFill>
            <a:schemeClr val="tx1"/>
          </a:solidFill>
          <a:latin typeface="+mn-lt"/>
          <a:ea typeface="+mn-ea"/>
          <a:cs typeface="+mn-cs"/>
        </a:defRPr>
      </a:lvl5pPr>
      <a:lvl6pPr marL="1714415" algn="l" defTabSz="685767" rtl="0" eaLnBrk="1" latinLnBrk="0" hangingPunct="1">
        <a:defRPr sz="1350" kern="1200">
          <a:solidFill>
            <a:schemeClr val="tx1"/>
          </a:solidFill>
          <a:latin typeface="+mn-lt"/>
          <a:ea typeface="+mn-ea"/>
          <a:cs typeface="+mn-cs"/>
        </a:defRPr>
      </a:lvl6pPr>
      <a:lvl7pPr marL="2057297" algn="l" defTabSz="685767" rtl="0" eaLnBrk="1" latinLnBrk="0" hangingPunct="1">
        <a:defRPr sz="1350" kern="1200">
          <a:solidFill>
            <a:schemeClr val="tx1"/>
          </a:solidFill>
          <a:latin typeface="+mn-lt"/>
          <a:ea typeface="+mn-ea"/>
          <a:cs typeface="+mn-cs"/>
        </a:defRPr>
      </a:lvl7pPr>
      <a:lvl8pPr marL="2400180" algn="l" defTabSz="685767" rtl="0" eaLnBrk="1" latinLnBrk="0" hangingPunct="1">
        <a:defRPr sz="1350" kern="1200">
          <a:solidFill>
            <a:schemeClr val="tx1"/>
          </a:solidFill>
          <a:latin typeface="+mn-lt"/>
          <a:ea typeface="+mn-ea"/>
          <a:cs typeface="+mn-cs"/>
        </a:defRPr>
      </a:lvl8pPr>
      <a:lvl9pPr marL="2743064" algn="l" defTabSz="685767"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34" userDrawn="1">
          <p15:clr>
            <a:srgbClr val="F26B43"/>
          </p15:clr>
        </p15:guide>
        <p15:guide id="2" pos="5472" userDrawn="1">
          <p15:clr>
            <a:srgbClr val="F26B43"/>
          </p15:clr>
        </p15:guide>
        <p15:guide id="3" pos="288" userDrawn="1">
          <p15:clr>
            <a:srgbClr val="F26B43"/>
          </p15:clr>
        </p15:guide>
        <p15:guide id="4" pos="2016" userDrawn="1">
          <p15:clr>
            <a:srgbClr val="F26B43"/>
          </p15:clr>
        </p15:guide>
        <p15:guide id="5" pos="2304" userDrawn="1">
          <p15:clr>
            <a:srgbClr val="F26B43"/>
          </p15:clr>
        </p15:guide>
        <p15:guide id="6" orient="horz" pos="378" userDrawn="1">
          <p15:clr>
            <a:srgbClr val="F26B43"/>
          </p15:clr>
        </p15:guide>
        <p15:guide id="7" orient="horz" pos="2916" userDrawn="1">
          <p15:clr>
            <a:srgbClr val="F26B43"/>
          </p15:clr>
        </p15:guide>
        <p15:guide id="8" orient="horz" pos="3078" userDrawn="1">
          <p15:clr>
            <a:srgbClr val="F26B43"/>
          </p15:clr>
        </p15:guide>
        <p15:guide id="9" orient="horz" pos="49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4" Type="http://schemas.openxmlformats.org/officeDocument/2006/relationships/slide" Target="slide7.xml"/><Relationship Id="rId5" Type="http://schemas.openxmlformats.org/officeDocument/2006/relationships/slide" Target="slide11.xml"/><Relationship Id="rId6" Type="http://schemas.openxmlformats.org/officeDocument/2006/relationships/slide" Target="slide14.xml"/><Relationship Id="rId7" Type="http://schemas.openxmlformats.org/officeDocument/2006/relationships/slide" Target="slide17.xml"/><Relationship Id="rId8" Type="http://schemas.openxmlformats.org/officeDocument/2006/relationships/slide" Target="slide23.xml"/><Relationship Id="rId9" Type="http://schemas.openxmlformats.org/officeDocument/2006/relationships/slide" Target="slide24.xm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hbr.org/2016/11/the-simple-economics-of-machine-intelligen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hbr.org/2016/11/what-artificial-intelligence-can-and-cant-do-right-no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hbr.org/2017/01/deep-learning-will-radically-change-the-ways-we-interact-with-technolog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hbr.org/2017/01/deep-learning-will-radically-change-the-ways-we-interact-with-technology" TargetMode="External"/><Relationship Id="rId4"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hbr.org/2016/10/machine-learning-is-no-longer-just-for-expert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hbr.org/2016/11/how-to-tell-if-machine-learning-can-solve-your-business-proble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hbr.org/2016/10/7-ways-to-introduce-ai-into-your-organizatio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hbr.org/2016/12/fixing-discrimination-in-online-marketplace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hbr.org/2016/12/fixing-discrimination-in-online-marketplac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hbr.org/2015/12/how-many-of-your-daily-tasks-could-be-automate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hbr.org/2015/12/how-many-of-your-daily-tasks-could-be-automated" TargetMode="External"/><Relationship Id="rId4" Type="http://schemas.openxmlformats.org/officeDocument/2006/relationships/image" Target="../media/image9.png"/><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hbr.org/2016/03/computers-dont-kill-jobs-but-do-increase-inequality"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Experts%20Have%20No%20Idea%20If%20Robots%20Will%20Steal%20Your%20Job" TargetMode="External"/><Relationship Id="rId4" Type="http://schemas.openxmlformats.org/officeDocument/2006/relationships/hyperlink" Target="https://hbr.org/2014/08/experts-have-no-idea-if-robots-will-steal-your-job"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hbr.org/2014/08/experts-have-no-idea-if-robots-will-steal-your-job" TargetMode="External"/><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9" Type="http://schemas.openxmlformats.org/officeDocument/2006/relationships/hyperlink" Target="https://hbr.org/2017/04/the-countries-most-and-least-likely-to-be-affected-by-automation" TargetMode="External"/><Relationship Id="rId20" Type="http://schemas.openxmlformats.org/officeDocument/2006/relationships/hyperlink" Target="https://hbp.az1.qualtrics.com/jfe/form/SV_0NwhCCZOKEhUJFj?Source=Diversity" TargetMode="External"/><Relationship Id="rId21" Type="http://schemas.openxmlformats.org/officeDocument/2006/relationships/image" Target="../media/image11.png"/><Relationship Id="rId10" Type="http://schemas.openxmlformats.org/officeDocument/2006/relationships/hyperlink" Target="https://hbr.org/2017/04/thinking-through-how-automation-will-affect-your-workforce" TargetMode="External"/><Relationship Id="rId11" Type="http://schemas.openxmlformats.org/officeDocument/2006/relationships/hyperlink" Target="https://hbr.org/2016/11/robots-and-automation-may-not-take-your-desk-job-after-all" TargetMode="External"/><Relationship Id="rId12" Type="http://schemas.openxmlformats.org/officeDocument/2006/relationships/hyperlink" Target="https://hbr.org/2016/10/automation-will-make-us-rethink-what-a-job-really-is" TargetMode="External"/><Relationship Id="rId13" Type="http://schemas.openxmlformats.org/officeDocument/2006/relationships/hyperlink" Target="https://hbr.org/2016/11/prepare-your-workforce-for-the-automation-age" TargetMode="External"/><Relationship Id="rId14" Type="http://schemas.openxmlformats.org/officeDocument/2006/relationships/hyperlink" Target="https://hbr.org/2015/07/what-every-manager-should-know-about-machine-learning" TargetMode="External"/><Relationship Id="rId15" Type="http://schemas.openxmlformats.org/officeDocument/2006/relationships/hyperlink" Target="https://hbr.org/2015/11/a-refresher-on-regression-analysis" TargetMode="External"/><Relationship Id="rId16" Type="http://schemas.openxmlformats.org/officeDocument/2006/relationships/hyperlink" Target="https://hbr.org/2015/11/how-machines-learn-and-you-win" TargetMode="External"/><Relationship Id="rId17" Type="http://schemas.openxmlformats.org/officeDocument/2006/relationships/hyperlink" Target="https://hbr.org/2017/04/the-first-wave-of-corporate-ai-is-doomed-to-fail" TargetMode="External"/><Relationship Id="rId18" Type="http://schemas.openxmlformats.org/officeDocument/2006/relationships/hyperlink" Target="https://hbr.org/2016/11/hiring-your-first-chief-ai-officer" TargetMode="External"/><Relationship Id="rId19" Type="http://schemas.openxmlformats.org/officeDocument/2006/relationships/hyperlink" Target="https://hbr.org/2017/03/please-dont-hire-a-chief-artificial-intelligence-officer" TargetMode="External"/><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hyperlink" Target="https://hbr.org/2017/03/how-to-win-with-automation-hint-its-not-chasing-efficiency" TargetMode="External"/><Relationship Id="rId4" Type="http://schemas.openxmlformats.org/officeDocument/2006/relationships/hyperlink" Target="https://hbr.org/2017/03/the-trade-off-every-ai-company-will-face" TargetMode="External"/><Relationship Id="rId5" Type="http://schemas.openxmlformats.org/officeDocument/2006/relationships/hyperlink" Target="https://hbr.org/2016/11/how-artificial-intelligence-will-redefine-management" TargetMode="External"/><Relationship Id="rId6" Type="http://schemas.openxmlformats.org/officeDocument/2006/relationships/hyperlink" Target="https://hbr.org/2016/12/hiring-algorithms-are-not-neutral" TargetMode="External"/><Relationship Id="rId7" Type="http://schemas.openxmlformats.org/officeDocument/2006/relationships/hyperlink" Target="https://hbr.org/2016/12/a-guide-to-solving-social-problems-with-machine-learning" TargetMode="External"/><Relationship Id="rId8" Type="http://schemas.openxmlformats.org/officeDocument/2006/relationships/hyperlink" Target="https://hbr.org/2016/10/new-evidence-shows-search-engines-reinforce-social-stereotype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US" dirty="0"/>
              <a:t>HBR OVERVIEW</a:t>
            </a:r>
          </a:p>
          <a:p>
            <a:pPr lvl="1"/>
            <a:r>
              <a:rPr lang="en-US" dirty="0"/>
              <a:t>MACHINE LEARNING </a:t>
            </a:r>
            <a:br>
              <a:rPr lang="en-US" dirty="0"/>
            </a:br>
            <a:r>
              <a:rPr lang="en-US" dirty="0"/>
              <a:t>AND AI</a:t>
            </a:r>
          </a:p>
          <a:p>
            <a:pPr lvl="2"/>
            <a:r>
              <a:rPr lang="en-US" sz="1800" dirty="0">
                <a:latin typeface="Arial" charset="0"/>
                <a:ea typeface="Arial" charset="0"/>
                <a:cs typeface="Arial" charset="0"/>
              </a:rPr>
              <a:t>What managers should know</a:t>
            </a:r>
          </a:p>
        </p:txBody>
      </p:sp>
      <p:sp>
        <p:nvSpPr>
          <p:cNvPr id="7" name="TextBox 6"/>
          <p:cNvSpPr txBox="1"/>
          <p:nvPr/>
        </p:nvSpPr>
        <p:spPr>
          <a:xfrm>
            <a:off x="873760" y="843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45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This </a:t>
            </a:r>
            <a:br>
              <a:rPr lang="en-US" dirty="0"/>
            </a:br>
            <a:r>
              <a:rPr lang="en-US" dirty="0"/>
              <a:t>HBR Overview</a:t>
            </a:r>
          </a:p>
        </p:txBody>
      </p:sp>
      <p:sp>
        <p:nvSpPr>
          <p:cNvPr id="3" name="Footer Placeholder 2"/>
          <p:cNvSpPr>
            <a:spLocks noGrp="1"/>
          </p:cNvSpPr>
          <p:nvPr>
            <p:ph type="ftr" sz="quarter" idx="10"/>
          </p:nvPr>
        </p:nvSpPr>
        <p:spPr/>
        <p:txBody>
          <a:bodyPr/>
          <a:lstStyle/>
          <a:p>
            <a:r>
              <a:rPr lang="en-US" dirty="0"/>
              <a:t>Machine Learning and AI</a:t>
            </a:r>
          </a:p>
        </p:txBody>
      </p:sp>
      <p:sp>
        <p:nvSpPr>
          <p:cNvPr id="5" name="Text Placeholder 4"/>
          <p:cNvSpPr>
            <a:spLocks noGrp="1"/>
          </p:cNvSpPr>
          <p:nvPr>
            <p:ph type="body" sz="quarter" idx="11"/>
          </p:nvPr>
        </p:nvSpPr>
        <p:spPr/>
        <p:txBody>
          <a:bodyPr/>
          <a:lstStyle/>
          <a:p>
            <a:r>
              <a:rPr lang="en-US" dirty="0"/>
              <a:t>On Google’s first earnings call of 2016, its new CEO, </a:t>
            </a:r>
            <a:r>
              <a:rPr lang="en-US" dirty="0" err="1"/>
              <a:t>Sundar</a:t>
            </a:r>
            <a:r>
              <a:rPr lang="en-US" dirty="0"/>
              <a:t> </a:t>
            </a:r>
            <a:r>
              <a:rPr lang="en-US" dirty="0" err="1"/>
              <a:t>Pichai</a:t>
            </a:r>
            <a:r>
              <a:rPr lang="en-US" dirty="0"/>
              <a:t>, shared his vision for the company’s future: “In the long run,” he told listeners, “I think we will evolve in computing from a mobile-first to an AI-first world.” </a:t>
            </a:r>
          </a:p>
          <a:p>
            <a:r>
              <a:rPr lang="en-US" dirty="0"/>
              <a:t> </a:t>
            </a:r>
          </a:p>
          <a:p>
            <a:r>
              <a:rPr lang="en-US" dirty="0"/>
              <a:t>That comparison captures the commercial potential of machine learning and artificial intelligence — that they could be as big a technological shift as the introduction of the smartphone. But will AI live up to the hype? Will intelligent software actually transform entire professions and industries? Will it put a significant number of people out of work? And how, exactly, is it different from the “big data” craze that came before it? </a:t>
            </a:r>
          </a:p>
          <a:p>
            <a:r>
              <a:rPr lang="en-US" dirty="0"/>
              <a:t> </a:t>
            </a:r>
          </a:p>
          <a:p>
            <a:r>
              <a:rPr lang="en-US" b="1" dirty="0"/>
              <a:t>We’ve been publishing a lot about machine intelligence, and in this </a:t>
            </a:r>
            <a:br>
              <a:rPr lang="en-US" b="1" dirty="0"/>
            </a:br>
            <a:r>
              <a:rPr lang="en-US" b="1" dirty="0">
                <a:solidFill>
                  <a:schemeClr val="accent5"/>
                </a:solidFill>
              </a:rPr>
              <a:t>HBR Overview</a:t>
            </a:r>
            <a:r>
              <a:rPr lang="en-US" b="1" dirty="0"/>
              <a:t> we’ve selected and summarized some of our most important articles on the subject. </a:t>
            </a:r>
            <a:r>
              <a:rPr lang="en-US" dirty="0"/>
              <a:t>This collection explains why machine intelligence is suddenly on the tip of everyone’s tongues, and it begins with a simple but powerful economic framework for understanding what will change. It also contains advice on incorporating machine intelligence into your organization, including where to start and the pitfalls to avoid.</a:t>
            </a:r>
          </a:p>
          <a:p>
            <a:r>
              <a:rPr lang="en-US" dirty="0"/>
              <a:t> </a:t>
            </a:r>
          </a:p>
          <a:p>
            <a:r>
              <a:rPr lang="en-US" dirty="0"/>
              <a:t>Browse the editorial notes and summaries to find the articles that are most relevant to you. The links to the full articles are on each slide. At the end of the deck, you’ll also find our recommendations for further reading along with discussion questions to share with your team. </a:t>
            </a:r>
          </a:p>
        </p:txBody>
      </p:sp>
    </p:spTree>
    <p:extLst>
      <p:ext uri="{BB962C8B-B14F-4D97-AF65-F5344CB8AC3E}">
        <p14:creationId xmlns:p14="http://schemas.microsoft.com/office/powerpoint/2010/main" val="1558948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3"/>
          </p:nvPr>
        </p:nvSpPr>
        <p:spPr/>
        <p:txBody>
          <a:bodyPr vert="horz" lIns="0" tIns="0" rIns="0" bIns="0" rtlCol="0" anchor="t">
            <a:noAutofit/>
          </a:bodyPr>
          <a:lstStyle/>
          <a:p>
            <a:pPr>
              <a:buNone/>
            </a:pPr>
            <a:r>
              <a:rPr lang="en-US" dirty="0" smtClean="0"/>
              <a:t>04</a:t>
            </a:r>
            <a:endParaRPr lang="en-US" dirty="0"/>
          </a:p>
          <a:p>
            <a:pPr lvl="1">
              <a:buNone/>
            </a:pPr>
            <a:r>
              <a:rPr lang="en-US" dirty="0"/>
              <a:t>What Machine Learning Is, and </a:t>
            </a:r>
            <a:r>
              <a:rPr lang="en-US" dirty="0">
                <a:solidFill>
                  <a:schemeClr val="tx1"/>
                </a:solidFill>
              </a:rPr>
              <a:t/>
            </a:r>
            <a:br>
              <a:rPr lang="en-US" dirty="0">
                <a:solidFill>
                  <a:schemeClr val="tx1"/>
                </a:solidFill>
              </a:rPr>
            </a:br>
            <a:r>
              <a:rPr lang="en-US" dirty="0"/>
              <a:t>Why It Matters</a:t>
            </a:r>
          </a:p>
          <a:p>
            <a:pPr lvl="2" indent="0">
              <a:buNone/>
            </a:pPr>
            <a:r>
              <a:rPr lang="en-US" dirty="0"/>
              <a:t>The Simple Economics of Machine Intelligence</a:t>
            </a:r>
          </a:p>
          <a:p>
            <a:pPr lvl="2" indent="0">
              <a:buNone/>
            </a:pPr>
            <a:r>
              <a:rPr lang="en-US" dirty="0"/>
              <a:t>What Artificial Intelligence Can and </a:t>
            </a:r>
            <a:r>
              <a:rPr lang="en-US" dirty="0">
                <a:solidFill>
                  <a:schemeClr val="tx1"/>
                </a:solidFill>
              </a:rPr>
              <a:t/>
            </a:r>
            <a:br>
              <a:rPr lang="en-US" dirty="0">
                <a:solidFill>
                  <a:schemeClr val="tx1"/>
                </a:solidFill>
              </a:rPr>
            </a:br>
            <a:r>
              <a:rPr lang="en-US" dirty="0"/>
              <a:t>Can’t Do Right Now</a:t>
            </a:r>
          </a:p>
          <a:p>
            <a:pPr>
              <a:buNone/>
            </a:pPr>
            <a:r>
              <a:rPr lang="en-US" dirty="0" smtClean="0"/>
              <a:t>07</a:t>
            </a:r>
            <a:endParaRPr lang="en-US" dirty="0"/>
          </a:p>
          <a:p>
            <a:pPr lvl="1">
              <a:buNone/>
            </a:pPr>
            <a:r>
              <a:rPr lang="en-US" dirty="0"/>
              <a:t>Why Now?</a:t>
            </a:r>
          </a:p>
          <a:p>
            <a:pPr lvl="2" indent="0">
              <a:buNone/>
            </a:pPr>
            <a:r>
              <a:rPr lang="en-US" dirty="0"/>
              <a:t>Deep Learning Will Radically Change </a:t>
            </a:r>
            <a:r>
              <a:rPr lang="en-US" dirty="0">
                <a:solidFill>
                  <a:schemeClr val="tx1"/>
                </a:solidFill>
              </a:rPr>
              <a:t/>
            </a:r>
            <a:br>
              <a:rPr lang="en-US" dirty="0">
                <a:solidFill>
                  <a:schemeClr val="tx1"/>
                </a:solidFill>
              </a:rPr>
            </a:br>
            <a:r>
              <a:rPr lang="en-US" dirty="0"/>
              <a:t>the Ways We Interact with Technology</a:t>
            </a:r>
          </a:p>
          <a:p>
            <a:pPr lvl="2" indent="0">
              <a:buNone/>
            </a:pPr>
            <a:r>
              <a:rPr lang="en-US" dirty="0"/>
              <a:t>Machine Learning Is No Longer Just </a:t>
            </a:r>
            <a:r>
              <a:rPr lang="en-US" dirty="0">
                <a:solidFill>
                  <a:schemeClr val="tx1"/>
                </a:solidFill>
              </a:rPr>
              <a:t/>
            </a:r>
            <a:br>
              <a:rPr lang="en-US" dirty="0">
                <a:solidFill>
                  <a:schemeClr val="tx1"/>
                </a:solidFill>
              </a:rPr>
            </a:br>
            <a:r>
              <a:rPr lang="en-US" dirty="0"/>
              <a:t>for Experts</a:t>
            </a:r>
          </a:p>
          <a:p>
            <a:pPr>
              <a:buNone/>
            </a:pPr>
            <a:r>
              <a:rPr lang="en-US" dirty="0" smtClean="0"/>
              <a:t>11</a:t>
            </a:r>
            <a:endParaRPr lang="en-US" dirty="0"/>
          </a:p>
          <a:p>
            <a:pPr lvl="1">
              <a:buNone/>
            </a:pPr>
            <a:r>
              <a:rPr lang="en-US" dirty="0"/>
              <a:t>How to Get Started</a:t>
            </a:r>
          </a:p>
          <a:p>
            <a:pPr lvl="2" indent="0">
              <a:buNone/>
            </a:pPr>
            <a:r>
              <a:rPr lang="en-US" dirty="0"/>
              <a:t>How to Tell If Machine Learning Can </a:t>
            </a:r>
            <a:r>
              <a:rPr lang="en-US" dirty="0">
                <a:solidFill>
                  <a:schemeClr val="tx1"/>
                </a:solidFill>
              </a:rPr>
              <a:t/>
            </a:r>
            <a:br>
              <a:rPr lang="en-US" dirty="0">
                <a:solidFill>
                  <a:schemeClr val="tx1"/>
                </a:solidFill>
              </a:rPr>
            </a:br>
            <a:r>
              <a:rPr lang="en-US" dirty="0"/>
              <a:t>Solve Your Business Problem </a:t>
            </a:r>
          </a:p>
          <a:p>
            <a:pPr lvl="2" indent="0">
              <a:buNone/>
            </a:pPr>
            <a:r>
              <a:rPr lang="en-US" dirty="0"/>
              <a:t>7 Ways to Introduce AI into Your Organization</a:t>
            </a:r>
          </a:p>
        </p:txBody>
      </p:sp>
      <p:sp>
        <p:nvSpPr>
          <p:cNvPr id="10" name="Content Placeholder 9"/>
          <p:cNvSpPr>
            <a:spLocks noGrp="1"/>
          </p:cNvSpPr>
          <p:nvPr>
            <p:ph sz="quarter" idx="14"/>
          </p:nvPr>
        </p:nvSpPr>
        <p:spPr/>
        <p:txBody>
          <a:bodyPr/>
          <a:lstStyle/>
          <a:p>
            <a:r>
              <a:rPr lang="en-US" dirty="0" smtClean="0"/>
              <a:t>14</a:t>
            </a:r>
            <a:endParaRPr lang="en-US" dirty="0"/>
          </a:p>
          <a:p>
            <a:pPr lvl="1"/>
            <a:r>
              <a:rPr lang="en-US" dirty="0"/>
              <a:t>Beware of Bias</a:t>
            </a:r>
          </a:p>
          <a:p>
            <a:pPr lvl="2"/>
            <a:r>
              <a:rPr lang="en-US" dirty="0"/>
              <a:t>Fixing Discrimination in Online Marketplaces</a:t>
            </a:r>
          </a:p>
          <a:p>
            <a:r>
              <a:rPr lang="en-US" dirty="0" smtClean="0"/>
              <a:t>17</a:t>
            </a:r>
            <a:endParaRPr lang="en-US" dirty="0"/>
          </a:p>
          <a:p>
            <a:pPr lvl="1"/>
            <a:r>
              <a:rPr lang="en-US" dirty="0"/>
              <a:t>Are Robots Really Coming for </a:t>
            </a:r>
            <a:br>
              <a:rPr lang="en-US" dirty="0"/>
            </a:br>
            <a:r>
              <a:rPr lang="en-US" dirty="0"/>
              <a:t>Our Jobs?</a:t>
            </a:r>
          </a:p>
          <a:p>
            <a:pPr lvl="2"/>
            <a:r>
              <a:rPr lang="en-US" dirty="0"/>
              <a:t>How Many of Your Daily Tasks Could </a:t>
            </a:r>
            <a:br>
              <a:rPr lang="en-US" dirty="0"/>
            </a:br>
            <a:r>
              <a:rPr lang="en-US" dirty="0"/>
              <a:t>Be Automated?</a:t>
            </a:r>
          </a:p>
          <a:p>
            <a:pPr lvl="2"/>
            <a:r>
              <a:rPr lang="en-US" dirty="0"/>
              <a:t>Computers Don’t Kill Jobs but Do </a:t>
            </a:r>
            <a:br>
              <a:rPr lang="en-US" dirty="0"/>
            </a:br>
            <a:r>
              <a:rPr lang="en-US" dirty="0"/>
              <a:t>Increase Inequality </a:t>
            </a:r>
          </a:p>
          <a:p>
            <a:pPr lvl="2"/>
            <a:r>
              <a:rPr lang="en-US" dirty="0"/>
              <a:t>Experts Have No Idea If Robots Will </a:t>
            </a:r>
            <a:br>
              <a:rPr lang="en-US" dirty="0"/>
            </a:br>
            <a:r>
              <a:rPr lang="en-US" dirty="0"/>
              <a:t>Steal Your Job</a:t>
            </a:r>
          </a:p>
          <a:p>
            <a:r>
              <a:rPr lang="en-US" dirty="0" smtClean="0"/>
              <a:t>23</a:t>
            </a:r>
            <a:endParaRPr lang="en-US" dirty="0"/>
          </a:p>
          <a:p>
            <a:pPr lvl="1"/>
            <a:r>
              <a:rPr lang="en-US" dirty="0"/>
              <a:t>Further Reading</a:t>
            </a:r>
          </a:p>
          <a:p>
            <a:r>
              <a:rPr lang="en-US" dirty="0" smtClean="0"/>
              <a:t>24</a:t>
            </a:r>
            <a:endParaRPr lang="en-US" dirty="0"/>
          </a:p>
          <a:p>
            <a:pPr lvl="1"/>
            <a:r>
              <a:rPr lang="en-US" dirty="0"/>
              <a:t>Discussion Questions</a:t>
            </a:r>
          </a:p>
          <a:p>
            <a:endParaRPr lang="en-US" dirty="0"/>
          </a:p>
          <a:p>
            <a:endParaRPr lang="en-US" dirty="0"/>
          </a:p>
        </p:txBody>
      </p:sp>
      <p:sp>
        <p:nvSpPr>
          <p:cNvPr id="2" name="Title 1"/>
          <p:cNvSpPr>
            <a:spLocks noGrp="1"/>
          </p:cNvSpPr>
          <p:nvPr>
            <p:ph type="title"/>
          </p:nvPr>
        </p:nvSpPr>
        <p:spPr/>
        <p:txBody>
          <a:bodyPr/>
          <a:lstStyle/>
          <a:p>
            <a:r>
              <a:rPr lang="en-US" dirty="0"/>
              <a:t>CONTENTS</a:t>
            </a:r>
          </a:p>
        </p:txBody>
      </p:sp>
      <p:sp>
        <p:nvSpPr>
          <p:cNvPr id="12" name="Rectangle 11"/>
          <p:cNvSpPr/>
          <p:nvPr/>
        </p:nvSpPr>
        <p:spPr>
          <a:xfrm>
            <a:off x="0" y="4678878"/>
            <a:ext cx="9144000" cy="464622"/>
          </a:xfrm>
          <a:prstGeom prst="rect">
            <a:avLst/>
          </a:prstGeom>
          <a:solidFill>
            <a:srgbClr val="898B8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5" name="Rectangle 4">
            <a:hlinkClick r:id="rId3" action="ppaction://hlinksldjump"/>
          </p:cNvPr>
          <p:cNvSpPr/>
          <p:nvPr/>
        </p:nvSpPr>
        <p:spPr>
          <a:xfrm>
            <a:off x="3425252" y="507421"/>
            <a:ext cx="2208651" cy="654317"/>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
        <p:nvSpPr>
          <p:cNvPr id="8" name="Rectangle 7">
            <a:hlinkClick r:id="rId4" action="ppaction://hlinksldjump"/>
          </p:cNvPr>
          <p:cNvSpPr/>
          <p:nvPr/>
        </p:nvSpPr>
        <p:spPr>
          <a:xfrm>
            <a:off x="3483671" y="1938833"/>
            <a:ext cx="2208651" cy="474584"/>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
        <p:nvSpPr>
          <p:cNvPr id="9" name="Rectangle 8">
            <a:hlinkClick r:id="rId5" action="ppaction://hlinksldjump"/>
          </p:cNvPr>
          <p:cNvSpPr/>
          <p:nvPr/>
        </p:nvSpPr>
        <p:spPr>
          <a:xfrm>
            <a:off x="3563473" y="3190512"/>
            <a:ext cx="2208651" cy="474584"/>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
        <p:nvSpPr>
          <p:cNvPr id="11" name="Rectangle 10">
            <a:hlinkClick r:id="rId6" action="ppaction://hlinksldjump"/>
          </p:cNvPr>
          <p:cNvSpPr/>
          <p:nvPr/>
        </p:nvSpPr>
        <p:spPr>
          <a:xfrm>
            <a:off x="6008914" y="507422"/>
            <a:ext cx="2257562" cy="481930"/>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
        <p:nvSpPr>
          <p:cNvPr id="13" name="Rectangle 12">
            <a:hlinkClick r:id="rId7" action="ppaction://hlinksldjump"/>
          </p:cNvPr>
          <p:cNvSpPr/>
          <p:nvPr/>
        </p:nvSpPr>
        <p:spPr>
          <a:xfrm>
            <a:off x="6060780" y="1508578"/>
            <a:ext cx="2257562" cy="543117"/>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
        <p:nvSpPr>
          <p:cNvPr id="14" name="Rectangle 13">
            <a:hlinkClick r:id="rId8" action="ppaction://hlinksldjump"/>
          </p:cNvPr>
          <p:cNvSpPr/>
          <p:nvPr/>
        </p:nvSpPr>
        <p:spPr>
          <a:xfrm>
            <a:off x="6147135" y="3190512"/>
            <a:ext cx="2257562" cy="474584"/>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
        <p:nvSpPr>
          <p:cNvPr id="15" name="Rectangle 14">
            <a:hlinkClick r:id="rId9" action="ppaction://hlinksldjump"/>
          </p:cNvPr>
          <p:cNvSpPr/>
          <p:nvPr/>
        </p:nvSpPr>
        <p:spPr>
          <a:xfrm>
            <a:off x="6192981" y="3789440"/>
            <a:ext cx="2257562" cy="474584"/>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smtClean="0">
              <a:solidFill>
                <a:schemeClr val="tx2"/>
              </a:solidFill>
              <a:latin typeface="+mj-lt"/>
            </a:endParaRPr>
          </a:p>
        </p:txBody>
      </p:sp>
    </p:spTree>
    <p:extLst>
      <p:ext uri="{BB962C8B-B14F-4D97-AF65-F5344CB8AC3E}">
        <p14:creationId xmlns:p14="http://schemas.microsoft.com/office/powerpoint/2010/main" val="939385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13" name="Content Placeholder 12"/>
          <p:cNvSpPr>
            <a:spLocks noGrp="1"/>
          </p:cNvSpPr>
          <p:nvPr>
            <p:ph sz="quarter" idx="12"/>
          </p:nvPr>
        </p:nvSpPr>
        <p:spPr/>
        <p:txBody>
          <a:bodyPr/>
          <a:lstStyle/>
          <a:p>
            <a:r>
              <a:rPr lang="en-US" dirty="0"/>
              <a:t>WHAT MACHINE LEARNING IS, AND WHY IT MATTERS</a:t>
            </a:r>
          </a:p>
          <a:p>
            <a:pPr lvl="1"/>
            <a:r>
              <a:rPr lang="en-US" dirty="0"/>
              <a:t>Prediction is about to get a lot cheaper</a:t>
            </a:r>
          </a:p>
        </p:txBody>
      </p:sp>
    </p:spTree>
    <p:extLst>
      <p:ext uri="{BB962C8B-B14F-4D97-AF65-F5344CB8AC3E}">
        <p14:creationId xmlns:p14="http://schemas.microsoft.com/office/powerpoint/2010/main" val="2135864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AI, we’re often told, </a:t>
            </a:r>
            <a:r>
              <a:rPr lang="en-US" dirty="0"/>
              <a:t>will “change everything.” But how? </a:t>
            </a:r>
            <a:br>
              <a:rPr lang="en-US" dirty="0"/>
            </a:br>
            <a:r>
              <a:rPr lang="en-US" dirty="0"/>
              <a:t>In this article, the authors lay out a compelling framework for how that change will take place. Their ideas will stay with you and will help you think more rigorously about how AI will change your business.</a:t>
            </a:r>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The Simple Economics of Machine Intelligence</a:t>
            </a:r>
          </a:p>
          <a:p>
            <a:pPr lvl="1"/>
            <a:r>
              <a:rPr lang="en-US"/>
              <a:t>Ajay Agrawal, Joshua Gans, and Avi Goldfarb</a:t>
            </a:r>
          </a:p>
          <a:p>
            <a:pPr lvl="2"/>
            <a:r>
              <a:rPr lang="en-US"/>
              <a:t>NOVEMBER 17, 2016</a:t>
            </a:r>
          </a:p>
          <a:p>
            <a:endParaRPr lang="en-US" dirty="0"/>
          </a:p>
        </p:txBody>
      </p:sp>
      <p:sp>
        <p:nvSpPr>
          <p:cNvPr id="11" name="Content Placeholder 10"/>
          <p:cNvSpPr>
            <a:spLocks noGrp="1"/>
          </p:cNvSpPr>
          <p:nvPr>
            <p:ph sz="quarter" idx="13"/>
          </p:nvPr>
        </p:nvSpPr>
        <p:spPr/>
        <p:txBody>
          <a:bodyPr/>
          <a:lstStyle/>
          <a:p>
            <a:r>
              <a:rPr lang="en-US">
                <a:hlinkClick r:id="rId3"/>
              </a:rPr>
              <a:t>Read the full article</a:t>
            </a:r>
            <a:endParaRPr lang="en-US" dirty="0"/>
          </a:p>
        </p:txBody>
      </p:sp>
      <p:sp>
        <p:nvSpPr>
          <p:cNvPr id="10" name="Text Placeholder 9"/>
          <p:cNvSpPr>
            <a:spLocks noGrp="1"/>
          </p:cNvSpPr>
          <p:nvPr>
            <p:ph type="body" sz="quarter" idx="14"/>
          </p:nvPr>
        </p:nvSpPr>
        <p:spPr>
          <a:xfrm>
            <a:off x="3652266" y="1327077"/>
            <a:ext cx="5034535" cy="1581016"/>
          </a:xfrm>
        </p:spPr>
        <p:txBody>
          <a:bodyPr/>
          <a:lstStyle/>
          <a:p>
            <a:r>
              <a:rPr lang="en-US" dirty="0"/>
              <a:t>Technological revolutions tend to involve some important activity becoming cheap, like communication or finding information.</a:t>
            </a:r>
          </a:p>
          <a:p>
            <a:pPr lvl="1"/>
            <a:r>
              <a:rPr lang="en-US" dirty="0"/>
              <a:t>Machine intelligence is, in its essence, a prediction technology, so the economic shift will center on a drop in the cost of prediction, thus lowering the cost of goods and services that rely on prediction. This matters because prediction is an input to a host of activities including transportation, agriculture, health care, energy manufacturing, and retail.</a:t>
            </a:r>
          </a:p>
          <a:p>
            <a:pPr lvl="1"/>
            <a:r>
              <a:rPr lang="en-US" dirty="0"/>
              <a:t>When the cost of any input falls so precipitously, there are two other well-established economic implications. First, we will start using prediction to perform tasks where we previously didn’t. Second, the value of other things that complement prediction (namely human judgment) will rise.</a:t>
            </a:r>
          </a:p>
          <a:p>
            <a:endParaRPr lang="en-US" dirty="0"/>
          </a:p>
        </p:txBody>
      </p:sp>
      <p:sp>
        <p:nvSpPr>
          <p:cNvPr id="18" name="Content Placeholder 17"/>
          <p:cNvSpPr>
            <a:spLocks noGrp="1"/>
          </p:cNvSpPr>
          <p:nvPr>
            <p:ph sz="quarter" idx="15"/>
          </p:nvPr>
        </p:nvSpPr>
        <p:spPr/>
        <p:txBody>
          <a:bodyPr/>
          <a:lstStyle/>
          <a:p>
            <a:r>
              <a:rPr lang="en-US" dirty="0"/>
              <a:t>What Machine Learning Is, and Why It Matters</a:t>
            </a:r>
          </a:p>
        </p:txBody>
      </p:sp>
    </p:spTree>
    <p:extLst>
      <p:ext uri="{BB962C8B-B14F-4D97-AF65-F5344CB8AC3E}">
        <p14:creationId xmlns:p14="http://schemas.microsoft.com/office/powerpoint/2010/main" val="139625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What can AI </a:t>
            </a:r>
            <a:r>
              <a:rPr lang="en-US" dirty="0"/>
              <a:t>actually do? </a:t>
            </a:r>
            <a:br>
              <a:rPr lang="en-US" dirty="0"/>
            </a:br>
            <a:r>
              <a:rPr lang="en-US" dirty="0"/>
              <a:t>If anyone should know, it’s Andrew Ng. He’s led pioneering AI work at Stanford, Google, and most recently Baidu, and in this article he offers a simple, high-level overview of how AI and machine learning actually work. </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What Artificial Intelligence Can and Can’t Do Right Now</a:t>
            </a:r>
          </a:p>
          <a:p>
            <a:pPr lvl="1"/>
            <a:r>
              <a:rPr lang="en-US"/>
              <a:t>Andrew Ng</a:t>
            </a:r>
          </a:p>
          <a:p>
            <a:pPr lvl="2"/>
            <a:r>
              <a:rPr lang="en-US"/>
              <a:t>NOVEMBER 9, 2016</a:t>
            </a:r>
          </a:p>
          <a:p>
            <a:endParaRPr lang="en-US" dirty="0"/>
          </a:p>
        </p:txBody>
      </p:sp>
      <p:sp>
        <p:nvSpPr>
          <p:cNvPr id="11" name="Content Placeholder 10"/>
          <p:cNvSpPr>
            <a:spLocks noGrp="1"/>
          </p:cNvSpPr>
          <p:nvPr>
            <p:ph sz="quarter" idx="13"/>
          </p:nvPr>
        </p:nvSpPr>
        <p:spPr/>
        <p:txBody>
          <a:bodyPr/>
          <a:lstStyle/>
          <a:p>
            <a:r>
              <a:rPr lang="en-US">
                <a:hlinkClick r:id="rId3"/>
              </a:rPr>
              <a:t>Read the full article</a:t>
            </a:r>
            <a:endParaRPr lang="en-US" dirty="0"/>
          </a:p>
        </p:txBody>
      </p:sp>
      <p:sp>
        <p:nvSpPr>
          <p:cNvPr id="5" name="Text Placeholder 4"/>
          <p:cNvSpPr>
            <a:spLocks noGrp="1"/>
          </p:cNvSpPr>
          <p:nvPr>
            <p:ph type="body" sz="quarter" idx="14"/>
          </p:nvPr>
        </p:nvSpPr>
        <p:spPr>
          <a:xfrm>
            <a:off x="3652266" y="1327076"/>
            <a:ext cx="5034535" cy="1910799"/>
          </a:xfrm>
        </p:spPr>
        <p:txBody>
          <a:bodyPr/>
          <a:lstStyle/>
          <a:p>
            <a:r>
              <a:rPr lang="en-US" dirty="0"/>
              <a:t>Almost all of AI’s recent progress is through supervised learning, in which some input data (A) is used to quickly generate some simple response (B). </a:t>
            </a:r>
          </a:p>
          <a:p>
            <a:pPr lvl="1"/>
            <a:r>
              <a:rPr lang="en-US" dirty="0"/>
              <a:t>Today’s supervised learning software has an Achilles’ heel: It requires a huge amount of data. You need to show the system a lot of examples of both A and B. For instance, building a photo tagger requires anywhere from tens to hundreds of thousands of pictures (A) as well as labels or tags telling you if there are people in them (B). Building a speech recognition system requires tens of thousands of hours of audio (A) together with the transcripts (B).</a:t>
            </a:r>
          </a:p>
          <a:p>
            <a:pPr lvl="1"/>
            <a:r>
              <a:rPr lang="en-US" dirty="0"/>
              <a:t>What can supervised learning do? Here’s a good rule of thumb: If a typical person can do a mental task with less than one second of thought, we can probably automate it using AI either now or in the near future.</a:t>
            </a:r>
          </a:p>
          <a:p>
            <a:endParaRPr lang="en-US" dirty="0"/>
          </a:p>
        </p:txBody>
      </p:sp>
      <p:sp>
        <p:nvSpPr>
          <p:cNvPr id="27" name="Content Placeholder 26"/>
          <p:cNvSpPr>
            <a:spLocks noGrp="1"/>
          </p:cNvSpPr>
          <p:nvPr>
            <p:ph sz="quarter" idx="15"/>
          </p:nvPr>
        </p:nvSpPr>
        <p:spPr/>
        <p:txBody>
          <a:bodyPr/>
          <a:lstStyle/>
          <a:p>
            <a:r>
              <a:rPr lang="en-US" dirty="0"/>
              <a:t>What Machine Learning Is, and Why It Matters</a:t>
            </a:r>
          </a:p>
        </p:txBody>
      </p:sp>
    </p:spTree>
    <p:extLst>
      <p:ext uri="{BB962C8B-B14F-4D97-AF65-F5344CB8AC3E}">
        <p14:creationId xmlns:p14="http://schemas.microsoft.com/office/powerpoint/2010/main" val="1082113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Machine Learning and AI</a:t>
            </a:r>
            <a:endParaRPr lang="en-US" dirty="0"/>
          </a:p>
        </p:txBody>
      </p:sp>
      <p:sp>
        <p:nvSpPr>
          <p:cNvPr id="14" name="Content Placeholder 13"/>
          <p:cNvSpPr>
            <a:spLocks noGrp="1"/>
          </p:cNvSpPr>
          <p:nvPr>
            <p:ph sz="quarter" idx="12"/>
          </p:nvPr>
        </p:nvSpPr>
        <p:spPr>
          <a:xfrm>
            <a:off x="457200" y="664126"/>
            <a:ext cx="4215740" cy="3947210"/>
          </a:xfrm>
        </p:spPr>
        <p:txBody>
          <a:bodyPr/>
          <a:lstStyle/>
          <a:p>
            <a:r>
              <a:rPr lang="en-US" dirty="0"/>
              <a:t>WHY NOW?</a:t>
            </a:r>
          </a:p>
          <a:p>
            <a:pPr lvl="1"/>
            <a:r>
              <a:rPr lang="en-US" dirty="0"/>
              <a:t>There are two very good reasons </a:t>
            </a:r>
            <a:br>
              <a:rPr lang="en-US" dirty="0"/>
            </a:br>
            <a:r>
              <a:rPr lang="en-US" dirty="0"/>
              <a:t>why AI and machine learning are </a:t>
            </a:r>
            <a:br>
              <a:rPr lang="en-US" dirty="0"/>
            </a:br>
            <a:r>
              <a:rPr lang="en-US" dirty="0"/>
              <a:t>on everyone’s minds: </a:t>
            </a:r>
          </a:p>
          <a:p>
            <a:pPr marL="230188" lvl="1" indent="-230188">
              <a:buFont typeface="+mj-lt"/>
              <a:buAutoNum type="arabicPeriod"/>
            </a:pPr>
            <a:r>
              <a:rPr lang="en-US" dirty="0"/>
              <a:t>Deep learning has pushed the frontier of what machine learning </a:t>
            </a:r>
            <a:br>
              <a:rPr lang="en-US" dirty="0"/>
            </a:br>
            <a:r>
              <a:rPr lang="en-US"/>
              <a:t>can do.</a:t>
            </a:r>
            <a:r>
              <a:rPr lang="en-US" dirty="0"/>
              <a:t> </a:t>
            </a:r>
          </a:p>
          <a:p>
            <a:pPr marL="230188" lvl="1" indent="-230188">
              <a:buFont typeface="+mj-lt"/>
              <a:buAutoNum type="arabicPeriod"/>
            </a:pPr>
            <a:r>
              <a:rPr lang="en-US" dirty="0"/>
              <a:t>Machine learning has become democratized.</a:t>
            </a:r>
          </a:p>
        </p:txBody>
      </p:sp>
    </p:spTree>
    <p:extLst>
      <p:ext uri="{BB962C8B-B14F-4D97-AF65-F5344CB8AC3E}">
        <p14:creationId xmlns:p14="http://schemas.microsoft.com/office/powerpoint/2010/main" val="1727852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Many of the AI </a:t>
            </a:r>
            <a:r>
              <a:rPr lang="en-US" dirty="0"/>
              <a:t>breakthroughs making headlines today rely on a technology called “deep learning.” It’s mind-numbingly complex, but in this article Aditya Singh offers a short intellectual history of deep learning, as well as an explanation of how it works. </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dirty="0"/>
              <a:t>Deep Learning Will Radically Change the Ways We Interact </a:t>
            </a:r>
            <a:br>
              <a:rPr lang="en-US" dirty="0"/>
            </a:br>
            <a:r>
              <a:rPr lang="en-US" dirty="0"/>
              <a:t>with Technology</a:t>
            </a:r>
          </a:p>
          <a:p>
            <a:pPr lvl="1"/>
            <a:r>
              <a:rPr lang="en-US" dirty="0"/>
              <a:t>Aditya Singh</a:t>
            </a:r>
          </a:p>
          <a:p>
            <a:pPr lvl="2"/>
            <a:r>
              <a:rPr lang="en-US" dirty="0"/>
              <a:t>JANUARY 30, 2017</a:t>
            </a:r>
          </a:p>
          <a:p>
            <a:endParaRPr lang="en-US" dirty="0"/>
          </a:p>
        </p:txBody>
      </p:sp>
      <p:sp>
        <p:nvSpPr>
          <p:cNvPr id="6" name="Content Placeholder 5"/>
          <p:cNvSpPr>
            <a:spLocks noGrp="1"/>
          </p:cNvSpPr>
          <p:nvPr>
            <p:ph sz="quarter" idx="13"/>
          </p:nvPr>
        </p:nvSpPr>
        <p:spPr/>
        <p:txBody>
          <a:bodyPr/>
          <a:lstStyle/>
          <a:p>
            <a:r>
              <a:rPr lang="en-US">
                <a:hlinkClick r:id="rId3"/>
              </a:rPr>
              <a:t>Read the full article</a:t>
            </a:r>
            <a:endParaRPr lang="en-US" dirty="0"/>
          </a:p>
        </p:txBody>
      </p:sp>
      <p:sp>
        <p:nvSpPr>
          <p:cNvPr id="5" name="Text Placeholder 4"/>
          <p:cNvSpPr>
            <a:spLocks noGrp="1"/>
          </p:cNvSpPr>
          <p:nvPr>
            <p:ph type="body" sz="quarter" idx="14"/>
          </p:nvPr>
        </p:nvSpPr>
        <p:spPr>
          <a:xfrm>
            <a:off x="3652266" y="1543987"/>
            <a:ext cx="5034535" cy="1852356"/>
          </a:xfrm>
        </p:spPr>
        <p:txBody>
          <a:bodyPr/>
          <a:lstStyle/>
          <a:p>
            <a:r>
              <a:rPr lang="en-US" dirty="0"/>
              <a:t>Deep learning is a branch of artificial intelligence loosely inspired by the mechanics of the human brain. While the idea of deep learning has been around since the 1950s, three developments in the last decade made it viable. </a:t>
            </a:r>
          </a:p>
          <a:p>
            <a:pPr lvl="1"/>
            <a:r>
              <a:rPr lang="en-US" dirty="0"/>
              <a:t>First, Geoffrey Hinton and other researchers at the University of Toronto developed a breakthrough method for software neurons to teach themselves by layering their training (see graphic on next slide). Second is the sheer amount of data now available—deep learning doesn’t work without lots of data. Finally, a team at Stanford led by Andrew Ng made a breakthrough when they realized that graphics processing unit chips, which were invented for the visual processing demands of video games, could be repurposed for deep learning. </a:t>
            </a:r>
          </a:p>
          <a:p>
            <a:pPr lvl="1"/>
            <a:endParaRPr lang="en-US" dirty="0"/>
          </a:p>
        </p:txBody>
      </p:sp>
      <p:sp>
        <p:nvSpPr>
          <p:cNvPr id="22" name="Content Placeholder 21"/>
          <p:cNvSpPr>
            <a:spLocks noGrp="1"/>
          </p:cNvSpPr>
          <p:nvPr>
            <p:ph sz="quarter" idx="15"/>
          </p:nvPr>
        </p:nvSpPr>
        <p:spPr/>
        <p:txBody>
          <a:bodyPr/>
          <a:lstStyle/>
          <a:p>
            <a:r>
              <a:rPr lang="en-US" dirty="0"/>
              <a:t>Why Now?</a:t>
            </a:r>
          </a:p>
        </p:txBody>
      </p:sp>
    </p:spTree>
    <p:extLst>
      <p:ext uri="{BB962C8B-B14F-4D97-AF65-F5344CB8AC3E}">
        <p14:creationId xmlns:p14="http://schemas.microsoft.com/office/powerpoint/2010/main" val="1913272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From </a:t>
            </a:r>
            <a:r>
              <a:rPr lang="en-US">
                <a:hlinkClick r:id="rId3"/>
              </a:rPr>
              <a:t>“Deep Learning Will Radically Change the Ways We Interact with Technology”</a:t>
            </a: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18" name="Content Placeholder 17"/>
          <p:cNvSpPr>
            <a:spLocks noGrp="1"/>
          </p:cNvSpPr>
          <p:nvPr>
            <p:ph sz="quarter" idx="15"/>
          </p:nvPr>
        </p:nvSpPr>
        <p:spPr/>
        <p:txBody>
          <a:bodyPr/>
          <a:lstStyle/>
          <a:p>
            <a:r>
              <a:rPr lang="en-US" dirty="0"/>
              <a:t>Why Now?</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8742" y="600075"/>
            <a:ext cx="2332751" cy="3919459"/>
          </a:xfrm>
          <a:prstGeom prst="rect">
            <a:avLst/>
          </a:prstGeom>
        </p:spPr>
      </p:pic>
    </p:spTree>
    <p:extLst>
      <p:ext uri="{BB962C8B-B14F-4D97-AF65-F5344CB8AC3E}">
        <p14:creationId xmlns:p14="http://schemas.microsoft.com/office/powerpoint/2010/main" val="21078259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4" y="590550"/>
            <a:ext cx="2833137" cy="3067052"/>
          </a:xfrm>
        </p:spPr>
        <p:txBody>
          <a:bodyPr/>
          <a:lstStyle/>
          <a:p>
            <a:r>
              <a:rPr lang="en-US" b="1" dirty="0">
                <a:latin typeface="Arial Black" charset="0"/>
                <a:ea typeface="Arial Black" charset="0"/>
                <a:cs typeface="Arial Black" charset="0"/>
              </a:rPr>
              <a:t>The barrier to entry </a:t>
            </a:r>
            <a:r>
              <a:rPr lang="en-US" dirty="0"/>
              <a:t>for using machine learning has decreased dramatically in recent years, similar to what happened to software development decades ago. </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Machine Learning Is No Longer Just for Experts</a:t>
            </a:r>
          </a:p>
          <a:p>
            <a:pPr lvl="1"/>
            <a:r>
              <a:rPr lang="en-US"/>
              <a:t>Josh Schwartz</a:t>
            </a:r>
          </a:p>
          <a:p>
            <a:pPr lvl="2"/>
            <a:r>
              <a:rPr lang="en-US"/>
              <a:t>OCTOBER 26, 2016</a:t>
            </a:r>
          </a:p>
          <a:p>
            <a:endParaRPr lang="en-US" dirty="0"/>
          </a:p>
        </p:txBody>
      </p:sp>
      <p:sp>
        <p:nvSpPr>
          <p:cNvPr id="6" name="Content Placeholder 5"/>
          <p:cNvSpPr>
            <a:spLocks noGrp="1"/>
          </p:cNvSpPr>
          <p:nvPr>
            <p:ph sz="quarter" idx="13"/>
          </p:nvPr>
        </p:nvSpPr>
        <p:spPr/>
        <p:txBody>
          <a:bodyPr/>
          <a:lstStyle/>
          <a:p>
            <a:r>
              <a:rPr lang="en-US">
                <a:hlinkClick r:id="rId3"/>
              </a:rPr>
              <a:t>Read the full article</a:t>
            </a:r>
            <a:endParaRPr lang="en-US" dirty="0"/>
          </a:p>
        </p:txBody>
      </p:sp>
      <p:sp>
        <p:nvSpPr>
          <p:cNvPr id="5" name="Text Placeholder 4"/>
          <p:cNvSpPr>
            <a:spLocks noGrp="1"/>
          </p:cNvSpPr>
          <p:nvPr>
            <p:ph type="body" sz="quarter" idx="14"/>
          </p:nvPr>
        </p:nvSpPr>
        <p:spPr/>
        <p:txBody>
          <a:bodyPr/>
          <a:lstStyle/>
          <a:p>
            <a:r>
              <a:rPr lang="en-US" dirty="0"/>
              <a:t>Breakthroughs in deep learning aren’t the only reason this is a big moment for machine learning. Just as important is that over the last five years machine learning has become far more accessible to </a:t>
            </a:r>
            <a:r>
              <a:rPr lang="en-US" dirty="0" err="1"/>
              <a:t>nonexperts</a:t>
            </a:r>
            <a:r>
              <a:rPr lang="en-US" dirty="0"/>
              <a:t>, opening up access to a vast group of people. </a:t>
            </a:r>
          </a:p>
          <a:p>
            <a:pPr lvl="1"/>
            <a:r>
              <a:rPr lang="en-US" dirty="0"/>
              <a:t>In many ways, this change in accessibility mimics the progression we’ve seen in software development as a whole. Over the last 50 years, software development has gradually migrated from “low-level” languages—highly technical languages that closely relate to a computer’s underlying architecture—to high-level languages with significantly lower barriers to entry. </a:t>
            </a:r>
          </a:p>
          <a:p>
            <a:pPr lvl="1"/>
            <a:endParaRPr lang="en-US" dirty="0"/>
          </a:p>
          <a:p>
            <a:pPr lvl="1"/>
            <a:r>
              <a:rPr lang="en-US" dirty="0"/>
              <a:t>This isn’t to say that experts will become obsolete. Accessibility creates a virtuous cycle. Use by </a:t>
            </a:r>
            <a:r>
              <a:rPr lang="en-US" dirty="0" err="1"/>
              <a:t>nonexperts</a:t>
            </a:r>
            <a:r>
              <a:rPr lang="en-US" dirty="0"/>
              <a:t> creates even more demand for easier-to-use systems and uncovers new applications of machine learning, which inspires further research and development by experts.</a:t>
            </a:r>
          </a:p>
          <a:p>
            <a:endParaRPr lang="en-US" dirty="0"/>
          </a:p>
        </p:txBody>
      </p:sp>
      <p:sp>
        <p:nvSpPr>
          <p:cNvPr id="22" name="Content Placeholder 21"/>
          <p:cNvSpPr>
            <a:spLocks noGrp="1"/>
          </p:cNvSpPr>
          <p:nvPr>
            <p:ph sz="quarter" idx="15"/>
          </p:nvPr>
        </p:nvSpPr>
        <p:spPr/>
        <p:txBody>
          <a:bodyPr/>
          <a:lstStyle/>
          <a:p>
            <a:r>
              <a:rPr lang="en-US" dirty="0"/>
              <a:t>Why Now?</a:t>
            </a:r>
          </a:p>
        </p:txBody>
      </p:sp>
    </p:spTree>
    <p:extLst>
      <p:ext uri="{BB962C8B-B14F-4D97-AF65-F5344CB8AC3E}">
        <p14:creationId xmlns:p14="http://schemas.microsoft.com/office/powerpoint/2010/main" val="1777329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Machine Learning and AI</a:t>
            </a:r>
            <a:endParaRPr lang="en-US" dirty="0"/>
          </a:p>
        </p:txBody>
      </p:sp>
      <p:sp>
        <p:nvSpPr>
          <p:cNvPr id="3" name="Content Placeholder 2"/>
          <p:cNvSpPr>
            <a:spLocks noGrp="1"/>
          </p:cNvSpPr>
          <p:nvPr>
            <p:ph sz="quarter" idx="4294967295"/>
          </p:nvPr>
        </p:nvSpPr>
        <p:spPr>
          <a:xfrm>
            <a:off x="457200" y="600075"/>
            <a:ext cx="2269524" cy="1073150"/>
          </a:xfrm>
        </p:spPr>
        <p:txBody>
          <a:bodyPr/>
          <a:lstStyle/>
          <a:p>
            <a:r>
              <a:rPr lang="en-US" dirty="0"/>
              <a:t>Machine Learning and AI</a:t>
            </a:r>
          </a:p>
        </p:txBody>
      </p:sp>
      <p:sp>
        <p:nvSpPr>
          <p:cNvPr id="4" name="Content Placeholder 3"/>
          <p:cNvSpPr>
            <a:spLocks noGrp="1"/>
          </p:cNvSpPr>
          <p:nvPr>
            <p:ph sz="quarter" idx="12"/>
          </p:nvPr>
        </p:nvSpPr>
        <p:spPr/>
        <p:txBody>
          <a:bodyPr/>
          <a:lstStyle/>
          <a:p>
            <a:r>
              <a:rPr lang="en-US" dirty="0"/>
              <a:t>HOW TO GET STARTED</a:t>
            </a:r>
          </a:p>
          <a:p>
            <a:pPr lvl="1"/>
            <a:r>
              <a:rPr lang="en-US" dirty="0"/>
              <a:t>Not every problem calls for machine learning</a:t>
            </a:r>
          </a:p>
        </p:txBody>
      </p:sp>
    </p:spTree>
    <p:extLst>
      <p:ext uri="{BB962C8B-B14F-4D97-AF65-F5344CB8AC3E}">
        <p14:creationId xmlns:p14="http://schemas.microsoft.com/office/powerpoint/2010/main" val="2058088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When all you </a:t>
            </a:r>
            <a:r>
              <a:rPr lang="en-US" dirty="0"/>
              <a:t>have is a hammer, every problem starts to look like a nail. But not all your business problems are machine learning problems and not all automation requires AI. In this article Anastassia Fedyk helps readers tell the difference.</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dirty="0"/>
              <a:t>How to Tell If Machine Learning Can Solve Your </a:t>
            </a:r>
            <a:br>
              <a:rPr lang="en-US" dirty="0"/>
            </a:br>
            <a:r>
              <a:rPr lang="en-US" dirty="0"/>
              <a:t>Business Problem </a:t>
            </a:r>
          </a:p>
          <a:p>
            <a:pPr lvl="1"/>
            <a:r>
              <a:rPr lang="en-US" dirty="0"/>
              <a:t>Anastassia Fedyk</a:t>
            </a:r>
          </a:p>
          <a:p>
            <a:pPr lvl="2"/>
            <a:r>
              <a:rPr lang="en-US" dirty="0"/>
              <a:t>NOVEMBER 25, 2016</a:t>
            </a:r>
          </a:p>
          <a:p>
            <a:endParaRPr lang="en-US" dirty="0"/>
          </a:p>
        </p:txBody>
      </p:sp>
      <p:sp>
        <p:nvSpPr>
          <p:cNvPr id="11" name="Content Placeholder 10"/>
          <p:cNvSpPr>
            <a:spLocks noGrp="1"/>
          </p:cNvSpPr>
          <p:nvPr>
            <p:ph sz="quarter" idx="13"/>
          </p:nvPr>
        </p:nvSpPr>
        <p:spPr/>
        <p:txBody>
          <a:bodyPr/>
          <a:lstStyle/>
          <a:p>
            <a:r>
              <a:rPr lang="en-US">
                <a:hlinkClick r:id="rId3"/>
              </a:rPr>
              <a:t>Read the full article</a:t>
            </a:r>
            <a:endParaRPr lang="en-US" dirty="0"/>
          </a:p>
        </p:txBody>
      </p:sp>
      <p:sp>
        <p:nvSpPr>
          <p:cNvPr id="5" name="Text Placeholder 4"/>
          <p:cNvSpPr>
            <a:spLocks noGrp="1"/>
          </p:cNvSpPr>
          <p:nvPr>
            <p:ph type="body" sz="quarter" idx="14"/>
          </p:nvPr>
        </p:nvSpPr>
        <p:spPr>
          <a:xfrm>
            <a:off x="3652266" y="1588957"/>
            <a:ext cx="5034535" cy="1807386"/>
          </a:xfrm>
        </p:spPr>
        <p:txBody>
          <a:bodyPr/>
          <a:lstStyle/>
          <a:p>
            <a:r>
              <a:rPr lang="en-US" dirty="0"/>
              <a:t>Start by distinguishing between automation problems and learning problems. Machine learning can help automate your processes, but not all automation problems require learning. Automation without learning is appropriate when the problem is relatively straightforward.</a:t>
            </a:r>
          </a:p>
          <a:p>
            <a:pPr lvl="1"/>
            <a:r>
              <a:rPr lang="en-US" dirty="0"/>
              <a:t>So what are good business problems for machine learning methods? Essentially, any problem that: </a:t>
            </a:r>
            <a:br>
              <a:rPr lang="en-US" dirty="0"/>
            </a:br>
            <a:r>
              <a:rPr lang="en-US" dirty="0"/>
              <a:t>(1) requires prediction rather than causal inference; and (2) is sufficiently self-contained, or relatively insulated from outside influences.</a:t>
            </a:r>
          </a:p>
          <a:p>
            <a:endParaRPr lang="en-US" dirty="0"/>
          </a:p>
        </p:txBody>
      </p:sp>
      <p:sp>
        <p:nvSpPr>
          <p:cNvPr id="17" name="Content Placeholder 16"/>
          <p:cNvSpPr>
            <a:spLocks noGrp="1"/>
          </p:cNvSpPr>
          <p:nvPr>
            <p:ph sz="quarter" idx="15"/>
          </p:nvPr>
        </p:nvSpPr>
        <p:spPr/>
        <p:txBody>
          <a:bodyPr/>
          <a:lstStyle/>
          <a:p>
            <a:r>
              <a:rPr lang="en-US" dirty="0"/>
              <a:t>How to Get Started</a:t>
            </a:r>
          </a:p>
        </p:txBody>
      </p:sp>
    </p:spTree>
    <p:extLst>
      <p:ext uri="{BB962C8B-B14F-4D97-AF65-F5344CB8AC3E}">
        <p14:creationId xmlns:p14="http://schemas.microsoft.com/office/powerpoint/2010/main" val="403670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Build or buy? </a:t>
            </a:r>
            <a:r>
              <a:rPr lang="en-US" dirty="0"/>
              <a:t>It’s the classic technology adoption question, and in this piece Thomas Davenport updates it for the AI era. Both are options, and some companies are doing both. </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7 Ways to Introduce AI into Your Organization</a:t>
            </a:r>
          </a:p>
          <a:p>
            <a:pPr lvl="1"/>
            <a:r>
              <a:rPr lang="en-US"/>
              <a:t>Thomas H. Davenport</a:t>
            </a:r>
          </a:p>
          <a:p>
            <a:pPr lvl="2"/>
            <a:r>
              <a:rPr lang="en-US"/>
              <a:t>OCTOBER 19, 2016</a:t>
            </a:r>
          </a:p>
          <a:p>
            <a:endParaRPr lang="en-US" dirty="0"/>
          </a:p>
        </p:txBody>
      </p:sp>
      <p:sp>
        <p:nvSpPr>
          <p:cNvPr id="11" name="Content Placeholder 10"/>
          <p:cNvSpPr>
            <a:spLocks noGrp="1"/>
          </p:cNvSpPr>
          <p:nvPr>
            <p:ph sz="quarter" idx="13"/>
          </p:nvPr>
        </p:nvSpPr>
        <p:spPr/>
        <p:txBody>
          <a:bodyPr/>
          <a:lstStyle/>
          <a:p>
            <a:r>
              <a:rPr lang="en-US">
                <a:hlinkClick r:id="rId3"/>
              </a:rPr>
              <a:t>Read the full article</a:t>
            </a:r>
            <a:endParaRPr lang="en-US"/>
          </a:p>
          <a:p>
            <a:endParaRPr lang="en-US" dirty="0"/>
          </a:p>
        </p:txBody>
      </p:sp>
      <p:sp>
        <p:nvSpPr>
          <p:cNvPr id="5" name="Text Placeholder 4"/>
          <p:cNvSpPr>
            <a:spLocks noGrp="1"/>
          </p:cNvSpPr>
          <p:nvPr>
            <p:ph type="body" sz="quarter" idx="14"/>
          </p:nvPr>
        </p:nvSpPr>
        <p:spPr/>
        <p:txBody>
          <a:bodyPr/>
          <a:lstStyle/>
          <a:p>
            <a:r>
              <a:rPr lang="en-US" dirty="0"/>
              <a:t>Getting started with cognitive technologies is getting easier all the time. Many vendors have jumped into the field, and its offerings provide options for any company wanting to make their processes or products smarter. </a:t>
            </a:r>
          </a:p>
          <a:p>
            <a:pPr lvl="1"/>
            <a:r>
              <a:rPr lang="en-US" dirty="0"/>
              <a:t>There are at least seven ways to begin using cognitive tools, although some are clearly easier (and cheaper) than others. Because implementing these technologies is a key factor in deciding how to move forward, the cognitive entry points can be sorted into three categories: “Mostly Buy,” “Mostly Build,” and “Some Buy, Some Build.”</a:t>
            </a:r>
          </a:p>
          <a:p>
            <a:endParaRPr lang="en-US" dirty="0"/>
          </a:p>
        </p:txBody>
      </p:sp>
      <p:sp>
        <p:nvSpPr>
          <p:cNvPr id="22" name="Content Placeholder 21"/>
          <p:cNvSpPr>
            <a:spLocks noGrp="1"/>
          </p:cNvSpPr>
          <p:nvPr>
            <p:ph sz="quarter" idx="15"/>
          </p:nvPr>
        </p:nvSpPr>
        <p:spPr/>
        <p:txBody>
          <a:bodyPr/>
          <a:lstStyle/>
          <a:p>
            <a:r>
              <a:rPr lang="en-US" dirty="0"/>
              <a:t>How to Get Started</a:t>
            </a:r>
          </a:p>
        </p:txBody>
      </p:sp>
    </p:spTree>
    <p:extLst>
      <p:ext uri="{BB962C8B-B14F-4D97-AF65-F5344CB8AC3E}">
        <p14:creationId xmlns:p14="http://schemas.microsoft.com/office/powerpoint/2010/main" val="433647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Machine Learning and AI</a:t>
            </a:r>
            <a:endParaRPr lang="en-US" dirty="0"/>
          </a:p>
        </p:txBody>
      </p:sp>
      <p:sp>
        <p:nvSpPr>
          <p:cNvPr id="3" name="Content Placeholder 2"/>
          <p:cNvSpPr>
            <a:spLocks noGrp="1"/>
          </p:cNvSpPr>
          <p:nvPr>
            <p:ph sz="quarter" idx="4294967295"/>
          </p:nvPr>
        </p:nvSpPr>
        <p:spPr>
          <a:xfrm>
            <a:off x="457200" y="600075"/>
            <a:ext cx="2269524" cy="1073150"/>
          </a:xfrm>
        </p:spPr>
        <p:txBody>
          <a:bodyPr/>
          <a:lstStyle/>
          <a:p>
            <a:r>
              <a:rPr lang="en-US" dirty="0"/>
              <a:t>Machine Learning and AI</a:t>
            </a:r>
          </a:p>
        </p:txBody>
      </p:sp>
      <p:sp>
        <p:nvSpPr>
          <p:cNvPr id="4" name="Content Placeholder 3"/>
          <p:cNvSpPr>
            <a:spLocks noGrp="1"/>
          </p:cNvSpPr>
          <p:nvPr>
            <p:ph sz="quarter" idx="12"/>
          </p:nvPr>
        </p:nvSpPr>
        <p:spPr/>
        <p:txBody>
          <a:bodyPr/>
          <a:lstStyle/>
          <a:p>
            <a:r>
              <a:rPr lang="en-US" dirty="0"/>
              <a:t>BEWARE OF BIAS</a:t>
            </a:r>
          </a:p>
          <a:p>
            <a:pPr lvl="1">
              <a:lnSpc>
                <a:spcPts val="2200"/>
              </a:lnSpc>
              <a:spcBef>
                <a:spcPts val="1000"/>
              </a:spcBef>
            </a:pPr>
            <a:r>
              <a:rPr lang="en-US" sz="2400" dirty="0"/>
              <a:t>Algorithms are not neutral, and </a:t>
            </a:r>
            <a:br>
              <a:rPr lang="en-US" sz="2400" dirty="0"/>
            </a:br>
            <a:r>
              <a:rPr lang="en-US" sz="2400" dirty="0"/>
              <a:t>that can cause big problems if </a:t>
            </a:r>
            <a:br>
              <a:rPr lang="en-US" sz="2400" dirty="0"/>
            </a:br>
            <a:r>
              <a:rPr lang="en-US" sz="2400" dirty="0"/>
              <a:t>you’re not careful</a:t>
            </a:r>
          </a:p>
          <a:p>
            <a:pPr lvl="1"/>
            <a:endParaRPr lang="en-US" dirty="0"/>
          </a:p>
        </p:txBody>
      </p:sp>
    </p:spTree>
    <p:extLst>
      <p:ext uri="{BB962C8B-B14F-4D97-AF65-F5344CB8AC3E}">
        <p14:creationId xmlns:p14="http://schemas.microsoft.com/office/powerpoint/2010/main" val="2031587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Algorithms often make </a:t>
            </a:r>
            <a:r>
              <a:rPr lang="en-US" dirty="0"/>
              <a:t>impressively accurate predictions. But that doesn’t mean they’re objective. In fact, lots of AI systems are built on biased data.</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dirty="0"/>
              <a:t>Fixing Discrimination in Online Marketplaces</a:t>
            </a:r>
          </a:p>
          <a:p>
            <a:pPr lvl="1"/>
            <a:r>
              <a:rPr lang="en-US" dirty="0"/>
              <a:t>Ray </a:t>
            </a:r>
            <a:r>
              <a:rPr lang="en-US" dirty="0" err="1"/>
              <a:t>Fisman</a:t>
            </a:r>
            <a:r>
              <a:rPr lang="en-US" dirty="0"/>
              <a:t> and Michael Luca</a:t>
            </a:r>
          </a:p>
          <a:p>
            <a:pPr lvl="2"/>
            <a:r>
              <a:rPr lang="en-US" dirty="0"/>
              <a:t>DECEMBER 2016 ISSUE</a:t>
            </a:r>
          </a:p>
          <a:p>
            <a:endParaRPr lang="en-US" dirty="0"/>
          </a:p>
        </p:txBody>
      </p:sp>
      <p:sp>
        <p:nvSpPr>
          <p:cNvPr id="11" name="Content Placeholder 10"/>
          <p:cNvSpPr>
            <a:spLocks noGrp="1"/>
          </p:cNvSpPr>
          <p:nvPr>
            <p:ph sz="quarter" idx="13"/>
          </p:nvPr>
        </p:nvSpPr>
        <p:spPr/>
        <p:txBody>
          <a:bodyPr/>
          <a:lstStyle/>
          <a:p>
            <a:r>
              <a:rPr lang="en-US">
                <a:hlinkClick r:id="rId3"/>
              </a:rPr>
              <a:t>Read the full article</a:t>
            </a:r>
            <a:endParaRPr lang="en-US"/>
          </a:p>
          <a:p>
            <a:endParaRPr lang="en-US" dirty="0"/>
          </a:p>
        </p:txBody>
      </p:sp>
      <p:sp>
        <p:nvSpPr>
          <p:cNvPr id="5" name="Text Placeholder 4"/>
          <p:cNvSpPr>
            <a:spLocks noGrp="1"/>
          </p:cNvSpPr>
          <p:nvPr>
            <p:ph type="body" sz="quarter" idx="14"/>
          </p:nvPr>
        </p:nvSpPr>
        <p:spPr/>
        <p:txBody>
          <a:bodyPr/>
          <a:lstStyle/>
          <a:p>
            <a:r>
              <a:rPr lang="en-US"/>
              <a:t>The search results Google serves up, the books Amazon suggests, and the movies Netflix recommends are all examples of machines replacing imperfect human judgment about what customers want. It’s tempting to assume that eliminating human judgment would eliminate human bias as well. But that’s not the case.</a:t>
            </a:r>
          </a:p>
          <a:p>
            <a:pPr lvl="1"/>
            <a:r>
              <a:rPr lang="en-US"/>
              <a:t>In fact, algorithm-generated discrimination occurs in ways that humans would probably avoid. </a:t>
            </a:r>
          </a:p>
          <a:p>
            <a:pPr lvl="1"/>
            <a:r>
              <a:rPr lang="en-US"/>
              <a:t>In an eye-opening study, computer science professor Latanya Sweeney sought to understand the role of race in Google ads. She searched for common African-American names—such as Deshawn and Latanya—and recorded the ads that appeared with the results. She then searched for names, such as Geoffrey, that are more common among whites. The searches for black-sounding names were more likely to generate ads offering to investigate possible arrest records.</a:t>
            </a:r>
          </a:p>
          <a:p>
            <a:r>
              <a:rPr lang="en-US"/>
              <a:t/>
            </a:r>
            <a:br>
              <a:rPr lang="en-US"/>
            </a:br>
            <a:endParaRPr lang="en-US"/>
          </a:p>
          <a:p>
            <a:r>
              <a:rPr lang="en-US"/>
              <a:t/>
            </a:r>
            <a:br>
              <a:rPr lang="en-US"/>
            </a:br>
            <a:endParaRPr lang="en-US"/>
          </a:p>
          <a:p>
            <a:r>
              <a:rPr lang="en-US"/>
              <a:t/>
            </a:r>
            <a:br>
              <a:rPr lang="en-US"/>
            </a:br>
            <a:endParaRPr lang="en-US"/>
          </a:p>
          <a:p>
            <a:r>
              <a:rPr lang="en-US"/>
              <a:t/>
            </a:r>
            <a:br>
              <a:rPr lang="en-US"/>
            </a:br>
            <a:endParaRPr lang="en-US"/>
          </a:p>
          <a:p>
            <a:endParaRPr lang="en-US" dirty="0"/>
          </a:p>
        </p:txBody>
      </p:sp>
      <p:sp>
        <p:nvSpPr>
          <p:cNvPr id="17" name="Content Placeholder 16"/>
          <p:cNvSpPr>
            <a:spLocks noGrp="1"/>
          </p:cNvSpPr>
          <p:nvPr>
            <p:ph sz="quarter" idx="15"/>
          </p:nvPr>
        </p:nvSpPr>
        <p:spPr>
          <a:xfrm>
            <a:off x="457200" y="272165"/>
            <a:ext cx="2743200" cy="91815"/>
          </a:xfrm>
        </p:spPr>
        <p:txBody>
          <a:bodyPr/>
          <a:lstStyle/>
          <a:p>
            <a:r>
              <a:rPr lang="en-US" dirty="0"/>
              <a:t>Beware of Bias</a:t>
            </a:r>
          </a:p>
        </p:txBody>
      </p:sp>
      <p:sp>
        <p:nvSpPr>
          <p:cNvPr id="8" name="Content Placeholder 3"/>
          <p:cNvSpPr txBox="1">
            <a:spLocks/>
          </p:cNvSpPr>
          <p:nvPr/>
        </p:nvSpPr>
        <p:spPr>
          <a:xfrm>
            <a:off x="7345181" y="3463643"/>
            <a:ext cx="1341619" cy="193959"/>
          </a:xfrm>
          <a:prstGeom prst="rect">
            <a:avLst/>
          </a:prstGeom>
        </p:spPr>
        <p:txBody>
          <a:bodyPr vert="horz" lIns="0" tIns="0" rIns="0" bIns="0" rtlCol="0">
            <a:noAutofit/>
          </a:bodyPr>
          <a:lstStyle>
            <a:lvl1pPr marL="0" indent="0" algn="l" defTabSz="685767" rtl="0" eaLnBrk="1" latinLnBrk="0" hangingPunct="1">
              <a:lnSpc>
                <a:spcPct val="90000"/>
              </a:lnSpc>
              <a:spcBef>
                <a:spcPts val="0"/>
              </a:spcBef>
              <a:spcAft>
                <a:spcPts val="0"/>
              </a:spcAft>
              <a:buFont typeface="Arial" panose="020B0604020202020204" pitchFamily="34" charset="0"/>
              <a:buChar char="​"/>
              <a:defRPr sz="1500" b="1" i="0" kern="1200" spc="-70" baseline="0">
                <a:solidFill>
                  <a:schemeClr val="accent5"/>
                </a:solidFill>
                <a:latin typeface="Arial" charset="0"/>
                <a:ea typeface="Arial" charset="0"/>
                <a:cs typeface="Arial" charset="0"/>
              </a:defRPr>
            </a:lvl1pPr>
            <a:lvl2pPr marL="0" indent="0" algn="l" defTabSz="685767" rtl="0" eaLnBrk="1" latinLnBrk="0" hangingPunct="1">
              <a:lnSpc>
                <a:spcPct val="90000"/>
              </a:lnSpc>
              <a:spcBef>
                <a:spcPts val="100"/>
              </a:spcBef>
              <a:spcAft>
                <a:spcPts val="0"/>
              </a:spcAft>
              <a:buFont typeface="Arial" panose="020B0604020202020204" pitchFamily="34" charset="0"/>
              <a:buChar char="​"/>
              <a:defRPr sz="1100" b="1" i="0" kern="1200" spc="-20" baseline="0">
                <a:solidFill>
                  <a:schemeClr val="tx1"/>
                </a:solidFill>
                <a:latin typeface="Arial" charset="0"/>
                <a:ea typeface="Arial" charset="0"/>
                <a:cs typeface="Arial" charset="0"/>
              </a:defRPr>
            </a:lvl2pPr>
            <a:lvl3pPr marL="0" indent="9525" algn="l" defTabSz="685767" rtl="0" eaLnBrk="1" latinLnBrk="0" hangingPunct="1">
              <a:lnSpc>
                <a:spcPct val="90000"/>
              </a:lnSpc>
              <a:spcBef>
                <a:spcPts val="300"/>
              </a:spcBef>
              <a:spcAft>
                <a:spcPts val="0"/>
              </a:spcAft>
              <a:buFont typeface="Arial" panose="020B0604020202020204" pitchFamily="34" charset="0"/>
              <a:buChar char="​"/>
              <a:tabLst/>
              <a:defRPr sz="800" b="1" i="0" kern="1200" spc="-20" baseline="0">
                <a:solidFill>
                  <a:schemeClr val="bg1">
                    <a:lumMod val="65000"/>
                  </a:schemeClr>
                </a:solidFill>
                <a:latin typeface="Arial Black" charset="0"/>
                <a:ea typeface="Arial Black" charset="0"/>
                <a:cs typeface="Arial Black" charset="0"/>
              </a:defRPr>
            </a:lvl3pPr>
            <a:lvl4pPr marL="0" indent="0" algn="l" defTabSz="685767" rtl="0" eaLnBrk="1" latinLnBrk="0" hangingPunct="1">
              <a:lnSpc>
                <a:spcPct val="114000"/>
              </a:lnSpc>
              <a:spcBef>
                <a:spcPts val="450"/>
              </a:spcBef>
              <a:spcAft>
                <a:spcPts val="450"/>
              </a:spcAft>
              <a:buFont typeface="Arial" panose="020B0604020202020204" pitchFamily="34" charset="0"/>
              <a:buChar char="​"/>
              <a:defRPr sz="1600" b="0" i="0" kern="1200" spc="-30" baseline="0">
                <a:solidFill>
                  <a:schemeClr val="accent2">
                    <a:lumMod val="75000"/>
                  </a:schemeClr>
                </a:solidFill>
                <a:latin typeface="Arial" charset="0"/>
                <a:ea typeface="Arial" charset="0"/>
                <a:cs typeface="Arial" charset="0"/>
              </a:defRPr>
            </a:lvl4pPr>
            <a:lvl5pPr marL="128582" indent="-128582" algn="l" defTabSz="685767" rtl="0" eaLnBrk="1" latinLnBrk="0" hangingPunct="1">
              <a:lnSpc>
                <a:spcPct val="95000"/>
              </a:lnSpc>
              <a:spcBef>
                <a:spcPts val="0"/>
              </a:spcBef>
              <a:spcAft>
                <a:spcPts val="450"/>
              </a:spcAft>
              <a:buFont typeface="Arial" panose="020B0604020202020204" pitchFamily="34" charset="0"/>
              <a:buChar char="•"/>
              <a:defRPr sz="825" kern="1200" spc="-30" baseline="0">
                <a:solidFill>
                  <a:schemeClr val="tx1"/>
                </a:solidFill>
                <a:latin typeface="Calibri" charset="0"/>
                <a:ea typeface="+mn-ea"/>
                <a:cs typeface="Microsoft New Tai Lue" panose="020B0502040204020203" pitchFamily="34" charset="0"/>
              </a:defRPr>
            </a:lvl5pPr>
            <a:lvl6pPr marL="258353" indent="-129773" algn="l" defTabSz="685767" rtl="0" eaLnBrk="1" latinLnBrk="0" hangingPunct="1">
              <a:lnSpc>
                <a:spcPct val="85000"/>
              </a:lnSpc>
              <a:spcBef>
                <a:spcPct val="20000"/>
              </a:spcBef>
              <a:spcAft>
                <a:spcPts val="450"/>
              </a:spcAft>
              <a:buFont typeface="Arial" panose="020B0604020202020204" pitchFamily="34" charset="0"/>
              <a:buChar char="•"/>
              <a:defRPr sz="825" kern="1200" spc="-30" baseline="0">
                <a:solidFill>
                  <a:schemeClr val="tx1"/>
                </a:solidFill>
                <a:latin typeface="Calibri" charset="0"/>
                <a:ea typeface="+mn-ea"/>
                <a:cs typeface="+mn-cs"/>
              </a:defRPr>
            </a:lvl6pPr>
            <a:lvl7pPr marL="0" indent="0" algn="l" defTabSz="685767" rtl="0" eaLnBrk="1" latinLnBrk="0" hangingPunct="1">
              <a:spcBef>
                <a:spcPts val="450"/>
              </a:spcBef>
              <a:spcAft>
                <a:spcPts val="450"/>
              </a:spcAft>
              <a:buClr>
                <a:schemeClr val="bg2"/>
              </a:buClr>
              <a:buFont typeface="Arial" panose="020B0604020202020204" pitchFamily="34" charset="0"/>
              <a:buChar char="​"/>
              <a:defRPr sz="825" i="1" kern="1200" spc="-30" baseline="0">
                <a:solidFill>
                  <a:schemeClr val="tx1"/>
                </a:solidFill>
                <a:latin typeface="Calibri" charset="0"/>
                <a:ea typeface="+mn-ea"/>
                <a:cs typeface="+mn-cs"/>
              </a:defRPr>
            </a:lvl7pPr>
            <a:lvl8pPr marL="128582" indent="-128582" algn="l" defTabSz="685767" rtl="0" eaLnBrk="1" latinLnBrk="0" hangingPunct="1">
              <a:spcBef>
                <a:spcPts val="0"/>
              </a:spcBef>
              <a:spcAft>
                <a:spcPts val="450"/>
              </a:spcAft>
              <a:buFont typeface="Arial" panose="020B0604020202020204" pitchFamily="34" charset="0"/>
              <a:buChar char="•"/>
              <a:defRPr sz="825" kern="1200" spc="-30" baseline="0">
                <a:solidFill>
                  <a:schemeClr val="tx1"/>
                </a:solidFill>
                <a:latin typeface="Calibri" charset="0"/>
                <a:ea typeface="+mn-ea"/>
                <a:cs typeface="+mn-cs"/>
              </a:defRPr>
            </a:lvl8pPr>
            <a:lvl9pPr marL="258353" indent="-129773" algn="l" defTabSz="685767" rtl="0" eaLnBrk="1" latinLnBrk="0" hangingPunct="1">
              <a:spcBef>
                <a:spcPct val="20000"/>
              </a:spcBef>
              <a:spcAft>
                <a:spcPts val="450"/>
              </a:spcAft>
              <a:buFont typeface="Arial" panose="020B0604020202020204" pitchFamily="34" charset="0"/>
              <a:buChar char="•"/>
              <a:defRPr sz="825" kern="1200" spc="-30" baseline="0">
                <a:solidFill>
                  <a:schemeClr val="tx1"/>
                </a:solidFill>
                <a:latin typeface="Calibri" charset="0"/>
                <a:ea typeface="+mn-ea"/>
                <a:cs typeface="+mn-cs"/>
              </a:defRPr>
            </a:lvl9pPr>
          </a:lstStyle>
          <a:p>
            <a:pPr lvl="2" algn="r"/>
            <a:r>
              <a:rPr lang="en-US" b="0" dirty="0">
                <a:latin typeface="Arial" charset="0"/>
                <a:ea typeface="Arial" charset="0"/>
                <a:cs typeface="Arial" charset="0"/>
              </a:rPr>
              <a:t>Continued on next slide</a:t>
            </a:r>
          </a:p>
        </p:txBody>
      </p:sp>
    </p:spTree>
    <p:extLst>
      <p:ext uri="{BB962C8B-B14F-4D97-AF65-F5344CB8AC3E}">
        <p14:creationId xmlns:p14="http://schemas.microsoft.com/office/powerpoint/2010/main" val="2052296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Any company that </a:t>
            </a:r>
            <a:r>
              <a:rPr lang="en-US" dirty="0"/>
              <a:t>has an AI strategy needs a strategy for addressing the biases in its systems. In this article Ray </a:t>
            </a:r>
            <a:r>
              <a:rPr lang="en-US" dirty="0" err="1"/>
              <a:t>Fisman</a:t>
            </a:r>
            <a:r>
              <a:rPr lang="en-US" dirty="0"/>
              <a:t> and Michael Luca explain how to create one.</a:t>
            </a:r>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a:xfrm>
            <a:off x="3657600" y="600076"/>
            <a:ext cx="2038662" cy="171917"/>
          </a:xfrm>
        </p:spPr>
        <p:txBody>
          <a:bodyPr/>
          <a:lstStyle/>
          <a:p>
            <a:pPr lvl="2"/>
            <a:r>
              <a:rPr lang="en-US" b="0" dirty="0">
                <a:latin typeface="Arial" charset="0"/>
                <a:ea typeface="Arial" charset="0"/>
                <a:cs typeface="Arial" charset="0"/>
              </a:rPr>
              <a:t>Continued from previous slide</a:t>
            </a:r>
          </a:p>
        </p:txBody>
      </p:sp>
      <p:sp>
        <p:nvSpPr>
          <p:cNvPr id="6" name="Content Placeholder 5"/>
          <p:cNvSpPr>
            <a:spLocks noGrp="1"/>
          </p:cNvSpPr>
          <p:nvPr>
            <p:ph sz="quarter" idx="13"/>
          </p:nvPr>
        </p:nvSpPr>
        <p:spPr/>
        <p:txBody>
          <a:bodyPr/>
          <a:lstStyle/>
          <a:p>
            <a:r>
              <a:rPr lang="en-US">
                <a:hlinkClick r:id="rId3"/>
              </a:rPr>
              <a:t>Read the full article</a:t>
            </a:r>
            <a:endParaRPr lang="en-US"/>
          </a:p>
          <a:p>
            <a:endParaRPr lang="en-US" dirty="0"/>
          </a:p>
        </p:txBody>
      </p:sp>
      <p:sp>
        <p:nvSpPr>
          <p:cNvPr id="5" name="Text Placeholder 4"/>
          <p:cNvSpPr>
            <a:spLocks noGrp="1"/>
          </p:cNvSpPr>
          <p:nvPr>
            <p:ph type="body" sz="quarter" idx="14"/>
          </p:nvPr>
        </p:nvSpPr>
        <p:spPr>
          <a:xfrm>
            <a:off x="3652266" y="914401"/>
            <a:ext cx="5034535" cy="1993691"/>
          </a:xfrm>
        </p:spPr>
        <p:txBody>
          <a:bodyPr/>
          <a:lstStyle/>
          <a:p>
            <a:r>
              <a:rPr lang="en-US" dirty="0"/>
              <a:t>When designing machine learning products, consider these two guiding principles: </a:t>
            </a:r>
          </a:p>
          <a:p>
            <a:endParaRPr lang="en-US" b="1" dirty="0"/>
          </a:p>
          <a:p>
            <a:r>
              <a:rPr lang="en-US" b="1" dirty="0"/>
              <a:t>Principle 1: Don’t ignore the potential for discrimination. </a:t>
            </a:r>
            <a:r>
              <a:rPr lang="en-US" dirty="0"/>
              <a:t>Platforms should start by being more careful with their tracking. Currently, most don’t know the racial and gender composition of their transaction participants. A regular report (and an occasional audit</a:t>
            </a:r>
            <a:r>
              <a:rPr lang="en-US"/>
              <a:t>) </a:t>
            </a:r>
            <a:br>
              <a:rPr lang="en-US"/>
            </a:br>
            <a:r>
              <a:rPr lang="en-US"/>
              <a:t>on </a:t>
            </a:r>
            <a:r>
              <a:rPr lang="en-US" dirty="0"/>
              <a:t>the race and gender of users, along with measures of each group’s success on the platform, is a necessary (though not sufficient) step toward revealing and confronting any problems. </a:t>
            </a:r>
          </a:p>
          <a:p>
            <a:endParaRPr lang="en-US" b="1" dirty="0"/>
          </a:p>
          <a:p>
            <a:r>
              <a:rPr lang="en-US" b="1" dirty="0"/>
              <a:t>Principle 2: Maintain an experimental mindset. </a:t>
            </a:r>
            <a:r>
              <a:rPr lang="en-US" dirty="0"/>
              <a:t>Platforms should do what they do best—experiment. </a:t>
            </a:r>
            <a:br>
              <a:rPr lang="en-US" dirty="0"/>
            </a:br>
            <a:r>
              <a:rPr lang="en-US" dirty="0"/>
              <a:t>To test design choices and other inventions that may influence the extent of discrimination, companies should conduct randomized controlled trials. Airbnb should be applauded for a recent experiment in withholding host photos from its main search results page to explore the effects on booking outcomes (although it has not made the results public).</a:t>
            </a:r>
          </a:p>
          <a:p>
            <a:r>
              <a:rPr lang="en-US" dirty="0"/>
              <a:t/>
            </a:r>
            <a:br>
              <a:rPr lang="en-US" dirty="0"/>
            </a:br>
            <a:endParaRPr lang="en-US" dirty="0"/>
          </a:p>
          <a:p>
            <a:r>
              <a:rPr lang="en-US" dirty="0"/>
              <a:t/>
            </a:r>
            <a:br>
              <a:rPr lang="en-US" dirty="0"/>
            </a:br>
            <a:endParaRPr lang="en-US" dirty="0"/>
          </a:p>
        </p:txBody>
      </p:sp>
      <p:sp>
        <p:nvSpPr>
          <p:cNvPr id="17" name="Content Placeholder 16"/>
          <p:cNvSpPr>
            <a:spLocks noGrp="1"/>
          </p:cNvSpPr>
          <p:nvPr>
            <p:ph sz="quarter" idx="15"/>
          </p:nvPr>
        </p:nvSpPr>
        <p:spPr/>
        <p:txBody>
          <a:bodyPr/>
          <a:lstStyle/>
          <a:p>
            <a:r>
              <a:rPr lang="en-US" dirty="0"/>
              <a:t>Beware of Bias</a:t>
            </a:r>
          </a:p>
          <a:p>
            <a:endParaRPr lang="en-US" dirty="0"/>
          </a:p>
        </p:txBody>
      </p:sp>
    </p:spTree>
    <p:extLst>
      <p:ext uri="{BB962C8B-B14F-4D97-AF65-F5344CB8AC3E}">
        <p14:creationId xmlns:p14="http://schemas.microsoft.com/office/powerpoint/2010/main" val="1358764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Machine Learning and AI</a:t>
            </a:r>
            <a:endParaRPr lang="en-US" dirty="0"/>
          </a:p>
        </p:txBody>
      </p:sp>
      <p:sp>
        <p:nvSpPr>
          <p:cNvPr id="3" name="Content Placeholder 2"/>
          <p:cNvSpPr>
            <a:spLocks noGrp="1"/>
          </p:cNvSpPr>
          <p:nvPr>
            <p:ph sz="quarter" idx="4294967295"/>
          </p:nvPr>
        </p:nvSpPr>
        <p:spPr>
          <a:xfrm>
            <a:off x="457200" y="600075"/>
            <a:ext cx="2269524" cy="1073150"/>
          </a:xfrm>
        </p:spPr>
        <p:txBody>
          <a:bodyPr/>
          <a:lstStyle/>
          <a:p>
            <a:r>
              <a:rPr lang="en-US"/>
              <a:t>Machine Learning and AI</a:t>
            </a:r>
            <a:endParaRPr lang="en-US" dirty="0"/>
          </a:p>
        </p:txBody>
      </p:sp>
      <p:sp>
        <p:nvSpPr>
          <p:cNvPr id="4" name="Content Placeholder 3"/>
          <p:cNvSpPr>
            <a:spLocks noGrp="1"/>
          </p:cNvSpPr>
          <p:nvPr>
            <p:ph sz="quarter" idx="12"/>
          </p:nvPr>
        </p:nvSpPr>
        <p:spPr/>
        <p:txBody>
          <a:bodyPr/>
          <a:lstStyle/>
          <a:p>
            <a:r>
              <a:rPr lang="en-US" dirty="0"/>
              <a:t>ARE ROBOTS REALLY COMING FOR OUR JOBS?</a:t>
            </a:r>
          </a:p>
          <a:p>
            <a:pPr lvl="1"/>
            <a:r>
              <a:rPr lang="en-US" dirty="0"/>
              <a:t>No one knows for sure</a:t>
            </a:r>
          </a:p>
          <a:p>
            <a:endParaRPr lang="en-US" dirty="0"/>
          </a:p>
        </p:txBody>
      </p:sp>
    </p:spTree>
    <p:extLst>
      <p:ext uri="{BB962C8B-B14F-4D97-AF65-F5344CB8AC3E}">
        <p14:creationId xmlns:p14="http://schemas.microsoft.com/office/powerpoint/2010/main" val="580338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b="1" dirty="0">
                <a:latin typeface="Arial Black" charset="0"/>
                <a:ea typeface="Arial Black" charset="0"/>
                <a:cs typeface="Arial Black" charset="0"/>
              </a:rPr>
              <a:t>Don’t think about </a:t>
            </a:r>
            <a:r>
              <a:rPr lang="en-US" dirty="0"/>
              <a:t>AI taking jobs. Think about AI taking over tasks. That alone is a big improvement on much of the “robots stealing jobs” conversation. This piece is a clear-eyed exploration of what can and can’t be automated with today’s technologies. Your entire job may not be automatable, but many of the tasks you do likely are. </a:t>
            </a:r>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How Many of Your Daily Tasks Could Be Automated?</a:t>
            </a:r>
          </a:p>
          <a:p>
            <a:pPr lvl="1"/>
            <a:r>
              <a:rPr lang="en-US"/>
              <a:t>Michael Chui, James Manyika, and Mehdi Miremadi</a:t>
            </a:r>
          </a:p>
          <a:p>
            <a:pPr lvl="2"/>
            <a:r>
              <a:rPr lang="en-US"/>
              <a:t>DECEMBER 14, 2015</a:t>
            </a:r>
          </a:p>
          <a:p>
            <a:endParaRPr lang="en-US" dirty="0"/>
          </a:p>
        </p:txBody>
      </p:sp>
      <p:sp>
        <p:nvSpPr>
          <p:cNvPr id="6" name="Content Placeholder 5"/>
          <p:cNvSpPr>
            <a:spLocks noGrp="1"/>
          </p:cNvSpPr>
          <p:nvPr>
            <p:ph sz="quarter" idx="13"/>
          </p:nvPr>
        </p:nvSpPr>
        <p:spPr/>
        <p:txBody>
          <a:bodyPr/>
          <a:lstStyle/>
          <a:p>
            <a:r>
              <a:rPr lang="en-US" dirty="0">
                <a:hlinkClick r:id="rId3"/>
              </a:rPr>
              <a:t>Read the full article</a:t>
            </a:r>
            <a:endParaRPr lang="en-US" dirty="0"/>
          </a:p>
          <a:p>
            <a:endParaRPr lang="en-US" dirty="0"/>
          </a:p>
        </p:txBody>
      </p:sp>
      <p:sp>
        <p:nvSpPr>
          <p:cNvPr id="5" name="Text Placeholder 4"/>
          <p:cNvSpPr>
            <a:spLocks noGrp="1"/>
          </p:cNvSpPr>
          <p:nvPr>
            <p:ph type="body" sz="quarter" idx="14"/>
          </p:nvPr>
        </p:nvSpPr>
        <p:spPr/>
        <p:txBody>
          <a:bodyPr/>
          <a:lstStyle/>
          <a:p>
            <a:r>
              <a:rPr lang="en-US" dirty="0"/>
              <a:t>Smart machines have already demonstrated the ability to see patterns in information, understand what humans are saying (responding to a query like ‘Show me’ where sales rose the most last week”), and manipulate physical objects. Once these capabilities are applied to various work activities, few occupations or organizations will remain untouched (see graphic on next slide).</a:t>
            </a:r>
          </a:p>
          <a:p>
            <a:pPr lvl="1"/>
            <a:r>
              <a:rPr lang="en-US" dirty="0"/>
              <a:t>The overarching implication from research into task automation is that roles will be redesigned and organizations will have to become very good at understanding where machines can do a better job, where humans have the edge, and how to reinvent processes to make the most of both types of talent. The largest benefits of information technology accrue to organizations that analyze their processes carefully to determine how smart machines can enhance and transform them—rather than organizations that simply automate old activities. This is a lesson that it took us a long time to learn in earlier IT revolutions and that bears repeating.</a:t>
            </a:r>
          </a:p>
          <a:p>
            <a:endParaRPr lang="en-US" dirty="0"/>
          </a:p>
        </p:txBody>
      </p:sp>
      <p:sp>
        <p:nvSpPr>
          <p:cNvPr id="17" name="Content Placeholder 16"/>
          <p:cNvSpPr>
            <a:spLocks noGrp="1"/>
          </p:cNvSpPr>
          <p:nvPr>
            <p:ph sz="quarter" idx="15"/>
          </p:nvPr>
        </p:nvSpPr>
        <p:spPr/>
        <p:txBody>
          <a:bodyPr/>
          <a:lstStyle/>
          <a:p>
            <a:r>
              <a:rPr lang="en-US" dirty="0"/>
              <a:t>Are Robots Really Coming for Our Jobs?</a:t>
            </a:r>
          </a:p>
        </p:txBody>
      </p:sp>
    </p:spTree>
    <p:extLst>
      <p:ext uri="{BB962C8B-B14F-4D97-AF65-F5344CB8AC3E}">
        <p14:creationId xmlns:p14="http://schemas.microsoft.com/office/powerpoint/2010/main" val="19154105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p:sp>
      <p:sp>
        <p:nvSpPr>
          <p:cNvPr id="7" name="Title 6"/>
          <p:cNvSpPr>
            <a:spLocks noGrp="1"/>
          </p:cNvSpPr>
          <p:nvPr>
            <p:ph type="title"/>
          </p:nvPr>
        </p:nvSpPr>
        <p:spPr/>
        <p:txBody>
          <a:bodyPr/>
          <a:lstStyle/>
          <a:p>
            <a:r>
              <a:rPr lang="en-US" dirty="0"/>
              <a:t>From </a:t>
            </a:r>
            <a:r>
              <a:rPr lang="en-US" dirty="0">
                <a:hlinkClick r:id="rId3"/>
              </a:rPr>
              <a:t>“How Many of Your Daily Tasks Could Be Automated?”</a:t>
            </a: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13" name="Content Placeholder 12"/>
          <p:cNvSpPr>
            <a:spLocks noGrp="1"/>
          </p:cNvSpPr>
          <p:nvPr>
            <p:ph sz="quarter" idx="15"/>
          </p:nvPr>
        </p:nvSpPr>
        <p:spPr/>
        <p:txBody>
          <a:bodyPr/>
          <a:lstStyle/>
          <a:p>
            <a:r>
              <a:rPr lang="en-US" dirty="0"/>
              <a:t>Are Robots Really Coming for Our Jobs?</a:t>
            </a:r>
          </a:p>
          <a:p>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600075"/>
            <a:ext cx="5029200" cy="3855720"/>
          </a:xfrm>
          <a:prstGeom prst="rect">
            <a:avLst/>
          </a:prstGeom>
        </p:spPr>
      </p:pic>
    </p:spTree>
    <p:extLst>
      <p:ext uri="{BB962C8B-B14F-4D97-AF65-F5344CB8AC3E}">
        <p14:creationId xmlns:p14="http://schemas.microsoft.com/office/powerpoint/2010/main" val="16803268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Automation has historically </a:t>
            </a:r>
            <a:r>
              <a:rPr lang="en-US" dirty="0"/>
              <a:t>destroyed some jobs but created others. But that doesn’t mean it’s benign. James </a:t>
            </a:r>
            <a:r>
              <a:rPr lang="en-US" dirty="0" err="1"/>
              <a:t>Bessen</a:t>
            </a:r>
            <a:r>
              <a:rPr lang="en-US" dirty="0"/>
              <a:t> explains how automation has contributed to rising income inequality. And if AI lives up to expectations, that may get a lot worse.</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Computers Don’t Kill Jobs but Do Increase Inequality </a:t>
            </a:r>
          </a:p>
          <a:p>
            <a:pPr lvl="1"/>
            <a:r>
              <a:rPr lang="en-US"/>
              <a:t>James Bessen</a:t>
            </a:r>
          </a:p>
          <a:p>
            <a:pPr lvl="2"/>
            <a:r>
              <a:rPr lang="en-US"/>
              <a:t>MARCH 24, 2016</a:t>
            </a:r>
          </a:p>
          <a:p>
            <a:endParaRPr lang="en-US" dirty="0"/>
          </a:p>
        </p:txBody>
      </p:sp>
      <p:sp>
        <p:nvSpPr>
          <p:cNvPr id="11" name="Content Placeholder 10"/>
          <p:cNvSpPr>
            <a:spLocks noGrp="1"/>
          </p:cNvSpPr>
          <p:nvPr>
            <p:ph sz="quarter" idx="13"/>
          </p:nvPr>
        </p:nvSpPr>
        <p:spPr/>
        <p:txBody>
          <a:bodyPr/>
          <a:lstStyle/>
          <a:p>
            <a:r>
              <a:rPr lang="en-US">
                <a:hlinkClick r:id="rId3"/>
              </a:rPr>
              <a:t>Read the full article</a:t>
            </a:r>
            <a:endParaRPr lang="en-US"/>
          </a:p>
          <a:p>
            <a:endParaRPr lang="en-US" dirty="0"/>
          </a:p>
        </p:txBody>
      </p:sp>
      <p:sp>
        <p:nvSpPr>
          <p:cNvPr id="5" name="Text Placeholder 4"/>
          <p:cNvSpPr>
            <a:spLocks noGrp="1"/>
          </p:cNvSpPr>
          <p:nvPr>
            <p:ph type="body" sz="quarter" idx="14"/>
          </p:nvPr>
        </p:nvSpPr>
        <p:spPr>
          <a:xfrm>
            <a:off x="3652266" y="1327077"/>
            <a:ext cx="5034535" cy="1723422"/>
          </a:xfrm>
        </p:spPr>
        <p:txBody>
          <a:bodyPr/>
          <a:lstStyle/>
          <a:p>
            <a:r>
              <a:rPr lang="en-US"/>
              <a:t>One way computers could cause inequality is by eliminating jobs, leading to high unemployment, which in turn leads to lower wages. </a:t>
            </a:r>
            <a:r>
              <a:rPr lang="en-US" dirty="0"/>
              <a:t>But that is not what is going on, especially now that unemployment is low again. </a:t>
            </a:r>
          </a:p>
          <a:p>
            <a:pPr lvl="1"/>
            <a:r>
              <a:rPr lang="en-US" dirty="0"/>
              <a:t>Instead, new computer technologies require major new skills. Workers who learn these skills see their wages grow, but many workers have difficulty acquiring the new skills. And their wages have been stagnant, leading to a growing wage gap.</a:t>
            </a:r>
          </a:p>
          <a:p>
            <a:pPr lvl="1"/>
            <a:r>
              <a:rPr lang="en-US" dirty="0"/>
              <a:t>Automation has become a concern not just for blue-collar manufacturing workers but also for white-collar workers and even professionals. New computer programs, some using artificial intelligence, are taking over tasks for bookkeepers, bank tellers, clerks, and others. </a:t>
            </a:r>
          </a:p>
          <a:p>
            <a:endParaRPr lang="en-US" dirty="0"/>
          </a:p>
        </p:txBody>
      </p:sp>
      <p:sp>
        <p:nvSpPr>
          <p:cNvPr id="17" name="Content Placeholder 16"/>
          <p:cNvSpPr>
            <a:spLocks noGrp="1"/>
          </p:cNvSpPr>
          <p:nvPr>
            <p:ph sz="quarter" idx="15"/>
          </p:nvPr>
        </p:nvSpPr>
        <p:spPr/>
        <p:txBody>
          <a:bodyPr/>
          <a:lstStyle/>
          <a:p>
            <a:r>
              <a:rPr lang="en-US" dirty="0"/>
              <a:t>Are Robots Really Coming for Our Jobs?</a:t>
            </a:r>
          </a:p>
          <a:p>
            <a:endParaRPr lang="en-US" dirty="0"/>
          </a:p>
        </p:txBody>
      </p:sp>
    </p:spTree>
    <p:extLst>
      <p:ext uri="{BB962C8B-B14F-4D97-AF65-F5344CB8AC3E}">
        <p14:creationId xmlns:p14="http://schemas.microsoft.com/office/powerpoint/2010/main" val="9149846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charset="0"/>
                <a:ea typeface="Arial Black" charset="0"/>
                <a:cs typeface="Arial Black" charset="0"/>
              </a:rPr>
              <a:t>There’s still a lot </a:t>
            </a:r>
            <a:r>
              <a:rPr lang="en-US" dirty="0"/>
              <a:t>we don’t know about what AI will mean for the labor market. Estimates of job loss, task automation, and effects on wages are important but highly uncertain. The history of technology is filled with predictions about how it would impact workers that turned out to be wrong. </a:t>
            </a:r>
            <a:br>
              <a:rPr lang="en-US" dirty="0"/>
            </a:b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4" name="Content Placeholder 3"/>
          <p:cNvSpPr>
            <a:spLocks noGrp="1"/>
          </p:cNvSpPr>
          <p:nvPr>
            <p:ph sz="quarter" idx="11"/>
          </p:nvPr>
        </p:nvSpPr>
        <p:spPr/>
        <p:txBody>
          <a:bodyPr/>
          <a:lstStyle/>
          <a:p>
            <a:r>
              <a:rPr lang="en-US"/>
              <a:t>Experts Have No Idea If Robots Will Steal Your Job</a:t>
            </a:r>
          </a:p>
          <a:p>
            <a:pPr lvl="1"/>
            <a:r>
              <a:rPr lang="en-US"/>
              <a:t>Walter Frick </a:t>
            </a:r>
          </a:p>
          <a:p>
            <a:pPr lvl="2"/>
            <a:r>
              <a:rPr lang="en-US"/>
              <a:t>AUGUST 8, 2014</a:t>
            </a:r>
          </a:p>
          <a:p>
            <a:endParaRPr lang="en-US" dirty="0"/>
          </a:p>
        </p:txBody>
      </p:sp>
      <p:sp>
        <p:nvSpPr>
          <p:cNvPr id="6" name="Content Placeholder 5"/>
          <p:cNvSpPr>
            <a:spLocks noGrp="1"/>
          </p:cNvSpPr>
          <p:nvPr>
            <p:ph sz="quarter" idx="13"/>
          </p:nvPr>
        </p:nvSpPr>
        <p:spPr/>
        <p:txBody>
          <a:bodyPr/>
          <a:lstStyle/>
          <a:p>
            <a:r>
              <a:rPr lang="en-US" dirty="0">
                <a:hlinkClick r:id="rId3" action="ppaction://hlinkfile"/>
              </a:rPr>
              <a:t>Read the full </a:t>
            </a:r>
            <a:r>
              <a:rPr lang="en-US" dirty="0">
                <a:hlinkClick r:id="rId4"/>
              </a:rPr>
              <a:t>article</a:t>
            </a:r>
            <a:endParaRPr lang="en-US" dirty="0"/>
          </a:p>
          <a:p>
            <a:endParaRPr lang="en-US" dirty="0"/>
          </a:p>
        </p:txBody>
      </p:sp>
      <p:sp>
        <p:nvSpPr>
          <p:cNvPr id="5" name="Text Placeholder 4"/>
          <p:cNvSpPr>
            <a:spLocks noGrp="1"/>
          </p:cNvSpPr>
          <p:nvPr>
            <p:ph type="body" sz="quarter" idx="14"/>
          </p:nvPr>
        </p:nvSpPr>
        <p:spPr>
          <a:xfrm>
            <a:off x="3652266" y="1327077"/>
            <a:ext cx="5034535" cy="1805868"/>
          </a:xfrm>
        </p:spPr>
        <p:txBody>
          <a:bodyPr/>
          <a:lstStyle/>
          <a:p>
            <a:r>
              <a:rPr lang="en-US" dirty="0"/>
              <a:t>A grain of salt is called for whenever prognosticators claim to know which jobs will be automated and which won’t. These exercises are valuable in that they help people think through the role of automation in society, but the truth is we simply don’t know how many jobs of which kinds will be automated when. </a:t>
            </a:r>
          </a:p>
          <a:p>
            <a:pPr lvl="1"/>
            <a:r>
              <a:rPr lang="en-US" dirty="0"/>
              <a:t>A 2014 Pew survey confirms as much (see graphic on next slide). Experts were thoroughly divided over the question “Will networked, automated, artificial intelligence (AI) applications and robotic devices have displaced more jobs than they have created by 2025?” </a:t>
            </a:r>
          </a:p>
          <a:p>
            <a:pPr lvl="1"/>
            <a:r>
              <a:rPr lang="en-US" dirty="0"/>
              <a:t>In their book </a:t>
            </a:r>
            <a:r>
              <a:rPr lang="en-US" i="1" dirty="0"/>
              <a:t>The Second Machine Age</a:t>
            </a:r>
            <a:r>
              <a:rPr lang="en-US" dirty="0"/>
              <a:t>, Erik </a:t>
            </a:r>
            <a:r>
              <a:rPr lang="en-US" dirty="0" err="1"/>
              <a:t>Brynjolfsson</a:t>
            </a:r>
            <a:r>
              <a:rPr lang="en-US" dirty="0"/>
              <a:t> and Andrew McAfee highlight how predictions made in 2004 failed to predict even today’s division of labor between people and machines. Economists had theorized that computers would handle arithmetic and rule-based work, while humans would be required for pattern recognition—like driving—as well as communication. Today, self-driving cars are starting to appear on the roads and speech recognition is embedded in every smartphone.</a:t>
            </a:r>
          </a:p>
          <a:p>
            <a:endParaRPr lang="en-US" dirty="0"/>
          </a:p>
        </p:txBody>
      </p:sp>
      <p:sp>
        <p:nvSpPr>
          <p:cNvPr id="17" name="Content Placeholder 16"/>
          <p:cNvSpPr>
            <a:spLocks noGrp="1"/>
          </p:cNvSpPr>
          <p:nvPr>
            <p:ph sz="quarter" idx="15"/>
          </p:nvPr>
        </p:nvSpPr>
        <p:spPr/>
        <p:txBody>
          <a:bodyPr/>
          <a:lstStyle/>
          <a:p>
            <a:r>
              <a:rPr lang="en-US" dirty="0"/>
              <a:t>Are Robots Really Coming for Our Jobs?</a:t>
            </a:r>
          </a:p>
          <a:p>
            <a:endParaRPr lang="en-US" dirty="0"/>
          </a:p>
        </p:txBody>
      </p:sp>
    </p:spTree>
    <p:extLst>
      <p:ext uri="{BB962C8B-B14F-4D97-AF65-F5344CB8AC3E}">
        <p14:creationId xmlns:p14="http://schemas.microsoft.com/office/powerpoint/2010/main" val="5839610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From </a:t>
            </a:r>
            <a:r>
              <a:rPr lang="en-US" dirty="0">
                <a:hlinkClick r:id="rId3"/>
              </a:rPr>
              <a:t>“Experts Have No Idea If Robots Will Steal Your Job”</a:t>
            </a:r>
            <a:endParaRPr lang="en-US" dirty="0"/>
          </a:p>
        </p:txBody>
      </p:sp>
      <p:sp>
        <p:nvSpPr>
          <p:cNvPr id="3" name="Footer Placeholder 2"/>
          <p:cNvSpPr>
            <a:spLocks noGrp="1"/>
          </p:cNvSpPr>
          <p:nvPr>
            <p:ph type="ftr" sz="quarter" idx="10"/>
          </p:nvPr>
        </p:nvSpPr>
        <p:spPr/>
        <p:txBody>
          <a:bodyPr/>
          <a:lstStyle/>
          <a:p>
            <a:r>
              <a:rPr lang="en-US"/>
              <a:t>Machine Learning and AI</a:t>
            </a:r>
            <a:endParaRPr lang="en-US" dirty="0"/>
          </a:p>
        </p:txBody>
      </p:sp>
      <p:sp>
        <p:nvSpPr>
          <p:cNvPr id="14" name="Content Placeholder 13"/>
          <p:cNvSpPr>
            <a:spLocks noGrp="1"/>
          </p:cNvSpPr>
          <p:nvPr>
            <p:ph sz="quarter" idx="15"/>
          </p:nvPr>
        </p:nvSpPr>
        <p:spPr/>
        <p:txBody>
          <a:bodyPr/>
          <a:lstStyle/>
          <a:p>
            <a:r>
              <a:rPr lang="en-US" dirty="0"/>
              <a:t>Are Robots Really Coming for Our Jobs?</a:t>
            </a:r>
          </a:p>
          <a:p>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600075"/>
            <a:ext cx="2921948" cy="3941946"/>
          </a:xfrm>
          <a:prstGeom prst="rect">
            <a:avLst/>
          </a:prstGeom>
        </p:spPr>
      </p:pic>
    </p:spTree>
    <p:extLst>
      <p:ext uri="{BB962C8B-B14F-4D97-AF65-F5344CB8AC3E}">
        <p14:creationId xmlns:p14="http://schemas.microsoft.com/office/powerpoint/2010/main" val="193714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dirty="0"/>
              <a:t>FURTHER READING</a:t>
            </a:r>
          </a:p>
        </p:txBody>
      </p:sp>
      <p:sp>
        <p:nvSpPr>
          <p:cNvPr id="13" name="Content Placeholder 12"/>
          <p:cNvSpPr>
            <a:spLocks noGrp="1"/>
          </p:cNvSpPr>
          <p:nvPr>
            <p:ph sz="quarter" idx="16"/>
          </p:nvPr>
        </p:nvSpPr>
        <p:spPr/>
        <p:txBody>
          <a:bodyPr/>
          <a:lstStyle/>
          <a:p>
            <a:pPr lvl="1"/>
            <a:r>
              <a:rPr lang="en-US" dirty="0">
                <a:hlinkClick r:id="rId3"/>
              </a:rPr>
              <a:t>How to Win with Automation (Hint: </a:t>
            </a:r>
            <a:br>
              <a:rPr lang="en-US" dirty="0">
                <a:hlinkClick r:id="rId3"/>
              </a:rPr>
            </a:br>
            <a:r>
              <a:rPr lang="en-US" dirty="0">
                <a:hlinkClick r:id="rId3"/>
              </a:rPr>
              <a:t>It’s Not Chasing Efficiency)</a:t>
            </a:r>
            <a:endParaRPr lang="en-US" dirty="0"/>
          </a:p>
          <a:p>
            <a:pPr lvl="2"/>
            <a:r>
              <a:rPr lang="en-US" dirty="0"/>
              <a:t>Greg </a:t>
            </a:r>
            <a:r>
              <a:rPr lang="en-US" dirty="0" err="1"/>
              <a:t>Satell</a:t>
            </a:r>
            <a:endParaRPr lang="en-US" dirty="0"/>
          </a:p>
          <a:p>
            <a:pPr lvl="1"/>
            <a:r>
              <a:rPr lang="en-US" dirty="0">
                <a:hlinkClick r:id="rId4"/>
              </a:rPr>
              <a:t>The Trade-Off Every AI Company </a:t>
            </a:r>
            <a:br>
              <a:rPr lang="en-US" dirty="0">
                <a:hlinkClick r:id="rId4"/>
              </a:rPr>
            </a:br>
            <a:r>
              <a:rPr lang="en-US" dirty="0">
                <a:hlinkClick r:id="rId4"/>
              </a:rPr>
              <a:t>Will Face</a:t>
            </a:r>
            <a:endParaRPr lang="en-US" dirty="0"/>
          </a:p>
          <a:p>
            <a:pPr lvl="2"/>
            <a:r>
              <a:rPr lang="en-US" dirty="0"/>
              <a:t>Ajay Agrawal, Joshua </a:t>
            </a:r>
            <a:r>
              <a:rPr lang="en-US" dirty="0" err="1"/>
              <a:t>Gans</a:t>
            </a:r>
            <a:r>
              <a:rPr lang="en-US" dirty="0"/>
              <a:t>, and </a:t>
            </a:r>
            <a:br>
              <a:rPr lang="en-US" dirty="0"/>
            </a:br>
            <a:r>
              <a:rPr lang="en-US" dirty="0" err="1"/>
              <a:t>Avi</a:t>
            </a:r>
            <a:r>
              <a:rPr lang="en-US" dirty="0"/>
              <a:t> Goldfarb</a:t>
            </a:r>
          </a:p>
          <a:p>
            <a:pPr lvl="1"/>
            <a:r>
              <a:rPr lang="en-US" dirty="0">
                <a:hlinkClick r:id="rId5"/>
              </a:rPr>
              <a:t>How Artificial Intelligence Will </a:t>
            </a:r>
            <a:br>
              <a:rPr lang="en-US" dirty="0">
                <a:hlinkClick r:id="rId5"/>
              </a:rPr>
            </a:br>
            <a:r>
              <a:rPr lang="en-US" dirty="0">
                <a:hlinkClick r:id="rId5"/>
              </a:rPr>
              <a:t>Redefine Management</a:t>
            </a:r>
            <a:endParaRPr lang="en-US" dirty="0"/>
          </a:p>
          <a:p>
            <a:pPr lvl="2"/>
            <a:r>
              <a:rPr lang="en-US" dirty="0"/>
              <a:t>Vegard </a:t>
            </a:r>
            <a:r>
              <a:rPr lang="en-US" dirty="0" err="1"/>
              <a:t>Kolbjørnsrud</a:t>
            </a:r>
            <a:r>
              <a:rPr lang="en-US" dirty="0"/>
              <a:t>, Richard </a:t>
            </a:r>
            <a:r>
              <a:rPr lang="en-US" dirty="0" err="1"/>
              <a:t>Amico</a:t>
            </a:r>
            <a:r>
              <a:rPr lang="en-US" dirty="0"/>
              <a:t>, and Robert J. Thomas</a:t>
            </a:r>
          </a:p>
          <a:p>
            <a:r>
              <a:rPr lang="en-US" dirty="0"/>
              <a:t>Beware of Bias</a:t>
            </a:r>
          </a:p>
          <a:p>
            <a:pPr lvl="1"/>
            <a:r>
              <a:rPr lang="en-US" dirty="0">
                <a:hlinkClick r:id="rId6"/>
              </a:rPr>
              <a:t>Hiring Algorithms Are Not Neutral</a:t>
            </a:r>
            <a:endParaRPr lang="en-US" dirty="0"/>
          </a:p>
          <a:p>
            <a:pPr lvl="2"/>
            <a:r>
              <a:rPr lang="en-US" dirty="0"/>
              <a:t>Gideon Mann and Cathy O’Neil</a:t>
            </a:r>
          </a:p>
          <a:p>
            <a:pPr lvl="1"/>
            <a:r>
              <a:rPr lang="en-US" dirty="0">
                <a:hlinkClick r:id="rId7"/>
              </a:rPr>
              <a:t>A Guide to Solving Social Problems with Machine Learning</a:t>
            </a:r>
            <a:endParaRPr lang="en-US" dirty="0"/>
          </a:p>
          <a:p>
            <a:pPr lvl="2"/>
            <a:r>
              <a:rPr lang="en-US" dirty="0"/>
              <a:t>Jon Kleinberg, Jens Ludwig, and </a:t>
            </a:r>
            <a:r>
              <a:rPr lang="en-US" dirty="0" err="1"/>
              <a:t>Sendhil</a:t>
            </a:r>
            <a:r>
              <a:rPr lang="en-US" dirty="0"/>
              <a:t> Mullainathan</a:t>
            </a:r>
          </a:p>
          <a:p>
            <a:pPr lvl="1"/>
            <a:r>
              <a:rPr lang="en-US" dirty="0">
                <a:hlinkClick r:id="rId8"/>
              </a:rPr>
              <a:t>New Evidence Shows Search Engines Reinforce Social Stereotypes</a:t>
            </a:r>
            <a:endParaRPr lang="en-US" dirty="0"/>
          </a:p>
          <a:p>
            <a:pPr lvl="2"/>
            <a:r>
              <a:rPr lang="en-US" dirty="0" err="1"/>
              <a:t>Jahna</a:t>
            </a:r>
            <a:r>
              <a:rPr lang="en-US" dirty="0"/>
              <a:t> </a:t>
            </a:r>
            <a:r>
              <a:rPr lang="en-US" dirty="0" err="1"/>
              <a:t>Otterbacher</a:t>
            </a:r>
            <a:endParaRPr lang="en-US" dirty="0"/>
          </a:p>
        </p:txBody>
      </p:sp>
      <p:sp>
        <p:nvSpPr>
          <p:cNvPr id="8" name="Content Placeholder 7"/>
          <p:cNvSpPr>
            <a:spLocks noGrp="1"/>
          </p:cNvSpPr>
          <p:nvPr>
            <p:ph sz="quarter" idx="17"/>
          </p:nvPr>
        </p:nvSpPr>
        <p:spPr/>
        <p:txBody>
          <a:bodyPr/>
          <a:lstStyle/>
          <a:p>
            <a:r>
              <a:rPr lang="en-US" dirty="0"/>
              <a:t>Are Robots Really Coming </a:t>
            </a:r>
            <a:br>
              <a:rPr lang="en-US" dirty="0"/>
            </a:br>
            <a:r>
              <a:rPr lang="en-US" dirty="0"/>
              <a:t>for Our Jobs?</a:t>
            </a:r>
          </a:p>
          <a:p>
            <a:pPr lvl="1"/>
            <a:r>
              <a:rPr lang="en-US" dirty="0">
                <a:hlinkClick r:id="rId9"/>
              </a:rPr>
              <a:t>The Countries Most (and Least) Likely to be Affected by Automation</a:t>
            </a:r>
            <a:endParaRPr lang="en-US" dirty="0"/>
          </a:p>
          <a:p>
            <a:pPr lvl="2"/>
            <a:r>
              <a:rPr lang="en-US" dirty="0"/>
              <a:t>Michael Chui, James </a:t>
            </a:r>
            <a:r>
              <a:rPr lang="en-US" dirty="0" err="1"/>
              <a:t>Manyika</a:t>
            </a:r>
            <a:r>
              <a:rPr lang="en-US" dirty="0"/>
              <a:t>, and Mehdi </a:t>
            </a:r>
            <a:r>
              <a:rPr lang="en-US" dirty="0" err="1"/>
              <a:t>Miremadi</a:t>
            </a:r>
            <a:r>
              <a:rPr lang="en-US" dirty="0"/>
              <a:t> </a:t>
            </a:r>
          </a:p>
          <a:p>
            <a:pPr lvl="1"/>
            <a:r>
              <a:rPr lang="en-US" dirty="0">
                <a:hlinkClick r:id="rId10"/>
              </a:rPr>
              <a:t>Thinking Through How Automation </a:t>
            </a:r>
            <a:br>
              <a:rPr lang="en-US" dirty="0">
                <a:hlinkClick r:id="rId10"/>
              </a:rPr>
            </a:br>
            <a:r>
              <a:rPr lang="en-US" dirty="0">
                <a:hlinkClick r:id="rId10"/>
              </a:rPr>
              <a:t>Will Affect Your Workforce</a:t>
            </a:r>
            <a:endParaRPr lang="en-US" dirty="0"/>
          </a:p>
          <a:p>
            <a:pPr lvl="2"/>
            <a:r>
              <a:rPr lang="en-US" dirty="0" err="1"/>
              <a:t>Ravin</a:t>
            </a:r>
            <a:r>
              <a:rPr lang="en-US" dirty="0"/>
              <a:t> </a:t>
            </a:r>
            <a:r>
              <a:rPr lang="en-US" dirty="0" err="1"/>
              <a:t>Jesuthasan</a:t>
            </a:r>
            <a:r>
              <a:rPr lang="en-US" dirty="0"/>
              <a:t> and John Boudreau</a:t>
            </a:r>
            <a:endParaRPr lang="en-US" dirty="0">
              <a:hlinkClick r:id="rId11"/>
            </a:endParaRPr>
          </a:p>
          <a:p>
            <a:pPr lvl="1"/>
            <a:r>
              <a:rPr lang="en-US" dirty="0">
                <a:hlinkClick r:id="rId11"/>
              </a:rPr>
              <a:t>Robots and Automation May Not Take </a:t>
            </a:r>
            <a:br>
              <a:rPr lang="en-US" dirty="0">
                <a:hlinkClick r:id="rId11"/>
              </a:rPr>
            </a:br>
            <a:r>
              <a:rPr lang="en-US" dirty="0">
                <a:hlinkClick r:id="rId11"/>
              </a:rPr>
              <a:t>Your Desk Job After All</a:t>
            </a:r>
            <a:endParaRPr lang="en-US" dirty="0"/>
          </a:p>
          <a:p>
            <a:pPr lvl="2"/>
            <a:r>
              <a:rPr lang="en-US" dirty="0"/>
              <a:t>Dan </a:t>
            </a:r>
            <a:r>
              <a:rPr lang="en-US" dirty="0" err="1"/>
              <a:t>Finnigan</a:t>
            </a:r>
            <a:endParaRPr lang="en-US" dirty="0"/>
          </a:p>
          <a:p>
            <a:pPr lvl="1"/>
            <a:r>
              <a:rPr lang="en-US" dirty="0">
                <a:hlinkClick r:id="rId12"/>
              </a:rPr>
              <a:t>Automation Will Make Us Rethink What a “Job” Really Is</a:t>
            </a:r>
            <a:endParaRPr lang="en-US" dirty="0"/>
          </a:p>
          <a:p>
            <a:pPr lvl="2"/>
            <a:r>
              <a:rPr lang="en-US" dirty="0" err="1"/>
              <a:t>Ravin</a:t>
            </a:r>
            <a:r>
              <a:rPr lang="en-US" dirty="0"/>
              <a:t> </a:t>
            </a:r>
            <a:r>
              <a:rPr lang="en-US" dirty="0" err="1"/>
              <a:t>Jesuthasan</a:t>
            </a:r>
            <a:r>
              <a:rPr lang="en-US" dirty="0"/>
              <a:t>, Tracey Malcolm, and George </a:t>
            </a:r>
            <a:r>
              <a:rPr lang="en-US" dirty="0" err="1"/>
              <a:t>Zarkadakis</a:t>
            </a:r>
            <a:endParaRPr lang="en-US" dirty="0"/>
          </a:p>
          <a:p>
            <a:pPr lvl="1"/>
            <a:r>
              <a:rPr lang="en-US" dirty="0">
                <a:hlinkClick r:id="rId13"/>
              </a:rPr>
              <a:t>Prepare Your Workforce for the </a:t>
            </a:r>
            <a:br>
              <a:rPr lang="en-US" dirty="0">
                <a:hlinkClick r:id="rId13"/>
              </a:rPr>
            </a:br>
            <a:r>
              <a:rPr lang="en-US" dirty="0">
                <a:hlinkClick r:id="rId13"/>
              </a:rPr>
              <a:t>Automation Age</a:t>
            </a:r>
            <a:endParaRPr lang="en-US" dirty="0"/>
          </a:p>
          <a:p>
            <a:pPr lvl="2"/>
            <a:r>
              <a:rPr lang="en-US" dirty="0"/>
              <a:t>Christoph </a:t>
            </a:r>
            <a:r>
              <a:rPr lang="en-US" dirty="0" err="1"/>
              <a:t>Knoess</a:t>
            </a:r>
            <a:r>
              <a:rPr lang="en-US" dirty="0"/>
              <a:t>, Ron </a:t>
            </a:r>
            <a:r>
              <a:rPr lang="en-US" dirty="0" err="1"/>
              <a:t>Harbour</a:t>
            </a:r>
            <a:r>
              <a:rPr lang="en-US" dirty="0"/>
              <a:t>, and Steve </a:t>
            </a:r>
            <a:r>
              <a:rPr lang="en-US" dirty="0" err="1"/>
              <a:t>Scemama</a:t>
            </a:r>
            <a:endParaRPr lang="en-US" dirty="0"/>
          </a:p>
          <a:p>
            <a:endParaRPr lang="en-US" dirty="0"/>
          </a:p>
          <a:p>
            <a:endParaRPr lang="en-US" dirty="0"/>
          </a:p>
        </p:txBody>
      </p:sp>
      <p:sp>
        <p:nvSpPr>
          <p:cNvPr id="14" name="Content Placeholder 13"/>
          <p:cNvSpPr>
            <a:spLocks noGrp="1"/>
          </p:cNvSpPr>
          <p:nvPr>
            <p:ph sz="quarter" idx="18"/>
          </p:nvPr>
        </p:nvSpPr>
        <p:spPr/>
        <p:txBody>
          <a:bodyPr/>
          <a:lstStyle/>
          <a:p>
            <a:r>
              <a:rPr lang="en-US" dirty="0"/>
              <a:t>What Machine Learning Is, </a:t>
            </a:r>
            <a:br>
              <a:rPr lang="en-US" dirty="0"/>
            </a:br>
            <a:r>
              <a:rPr lang="en-US" dirty="0"/>
              <a:t>and Why It Matters</a:t>
            </a:r>
          </a:p>
          <a:p>
            <a:pPr lvl="1"/>
            <a:r>
              <a:rPr lang="en-US" dirty="0">
                <a:hlinkClick r:id="rId14"/>
              </a:rPr>
              <a:t>What Every Manager Should Know About Machine Learning</a:t>
            </a:r>
            <a:endParaRPr lang="en-US" dirty="0"/>
          </a:p>
          <a:p>
            <a:pPr lvl="2"/>
            <a:r>
              <a:rPr lang="en-US" dirty="0">
                <a:solidFill>
                  <a:schemeClr val="bg1">
                    <a:lumMod val="50000"/>
                  </a:schemeClr>
                </a:solidFill>
              </a:rPr>
              <a:t>Mike </a:t>
            </a:r>
            <a:r>
              <a:rPr lang="en-US" dirty="0" err="1">
                <a:solidFill>
                  <a:schemeClr val="bg1">
                    <a:lumMod val="50000"/>
                  </a:schemeClr>
                </a:solidFill>
              </a:rPr>
              <a:t>Yeomans</a:t>
            </a:r>
            <a:endParaRPr lang="en-US" dirty="0">
              <a:solidFill>
                <a:schemeClr val="bg1">
                  <a:lumMod val="50000"/>
                </a:schemeClr>
              </a:solidFill>
            </a:endParaRPr>
          </a:p>
          <a:p>
            <a:pPr lvl="1">
              <a:spcBef>
                <a:spcPts val="300"/>
              </a:spcBef>
            </a:pPr>
            <a:r>
              <a:rPr lang="en-US" dirty="0">
                <a:hlinkClick r:id="rId15"/>
              </a:rPr>
              <a:t>A Refresher on Regression Analysis</a:t>
            </a:r>
            <a:endParaRPr lang="en-US" dirty="0"/>
          </a:p>
          <a:p>
            <a:pPr lvl="2"/>
            <a:r>
              <a:rPr lang="en-US" dirty="0">
                <a:solidFill>
                  <a:schemeClr val="bg1">
                    <a:lumMod val="50000"/>
                  </a:schemeClr>
                </a:solidFill>
              </a:rPr>
              <a:t>Amy Gallo</a:t>
            </a:r>
          </a:p>
          <a:p>
            <a:pPr lvl="1"/>
            <a:r>
              <a:rPr lang="en-US" dirty="0">
                <a:hlinkClick r:id="rId16"/>
              </a:rPr>
              <a:t>How Machines Learn (And You Win)</a:t>
            </a:r>
            <a:endParaRPr lang="en-US" dirty="0"/>
          </a:p>
          <a:p>
            <a:pPr lvl="2"/>
            <a:r>
              <a:rPr lang="en-US" dirty="0"/>
              <a:t>Randal S. Olson </a:t>
            </a:r>
          </a:p>
          <a:p>
            <a:r>
              <a:rPr lang="en-US" dirty="0"/>
              <a:t>Why Now?</a:t>
            </a:r>
          </a:p>
          <a:p>
            <a:pPr lvl="1"/>
            <a:r>
              <a:rPr lang="en-US" dirty="0">
                <a:hlinkClick r:id="rId17"/>
              </a:rPr>
              <a:t>The First Wave of Corporate AI Is Doomed to Fail</a:t>
            </a:r>
            <a:endParaRPr lang="en-US" dirty="0"/>
          </a:p>
          <a:p>
            <a:pPr lvl="2"/>
            <a:r>
              <a:rPr lang="en-US" dirty="0" err="1"/>
              <a:t>Kartik</a:t>
            </a:r>
            <a:r>
              <a:rPr lang="en-US" dirty="0"/>
              <a:t> </a:t>
            </a:r>
            <a:r>
              <a:rPr lang="en-US" dirty="0" err="1"/>
              <a:t>Hosanagar</a:t>
            </a:r>
            <a:r>
              <a:rPr lang="en-US" dirty="0"/>
              <a:t> and </a:t>
            </a:r>
            <a:r>
              <a:rPr lang="en-US" dirty="0" err="1"/>
              <a:t>Apoorv</a:t>
            </a:r>
            <a:r>
              <a:rPr lang="en-US" dirty="0"/>
              <a:t> </a:t>
            </a:r>
            <a:r>
              <a:rPr lang="en-US" dirty="0" err="1"/>
              <a:t>Saxena</a:t>
            </a:r>
            <a:endParaRPr lang="en-US" dirty="0"/>
          </a:p>
          <a:p>
            <a:r>
              <a:rPr lang="en-US" dirty="0"/>
              <a:t>How to Get Started</a:t>
            </a:r>
          </a:p>
          <a:p>
            <a:pPr lvl="1"/>
            <a:r>
              <a:rPr lang="en-US" dirty="0">
                <a:hlinkClick r:id="rId18"/>
              </a:rPr>
              <a:t>Hiring Your First Chief AI Officer</a:t>
            </a:r>
            <a:endParaRPr lang="en-US" dirty="0"/>
          </a:p>
          <a:p>
            <a:pPr lvl="2"/>
            <a:r>
              <a:rPr lang="en-US" dirty="0"/>
              <a:t>Andrew Ng</a:t>
            </a:r>
          </a:p>
          <a:p>
            <a:pPr lvl="1"/>
            <a:r>
              <a:rPr lang="en-US" dirty="0">
                <a:hlinkClick r:id="rId19"/>
              </a:rPr>
              <a:t>Please Don’t Hire a Chief Artificial Intelligence Officer</a:t>
            </a:r>
            <a:endParaRPr lang="en-US" dirty="0"/>
          </a:p>
          <a:p>
            <a:pPr lvl="2"/>
            <a:r>
              <a:rPr lang="en-US" dirty="0"/>
              <a:t>Kristian J. Hammond</a:t>
            </a:r>
          </a:p>
        </p:txBody>
      </p:sp>
      <p:sp>
        <p:nvSpPr>
          <p:cNvPr id="34" name="Footer Placeholder 2"/>
          <p:cNvSpPr>
            <a:spLocks noGrp="1"/>
          </p:cNvSpPr>
          <p:nvPr>
            <p:ph type="ftr" sz="quarter" idx="10"/>
          </p:nvPr>
        </p:nvSpPr>
        <p:spPr>
          <a:xfrm>
            <a:off x="4095762" y="4803222"/>
            <a:ext cx="4460444" cy="156130"/>
          </a:xfrm>
        </p:spPr>
        <p:txBody>
          <a:bodyPr/>
          <a:lstStyle/>
          <a:p>
            <a:r>
              <a:rPr lang="en-US"/>
              <a:t>Machine Learning and AI</a:t>
            </a:r>
            <a:endParaRPr lang="en-US" dirty="0"/>
          </a:p>
        </p:txBody>
      </p:sp>
      <p:sp>
        <p:nvSpPr>
          <p:cNvPr id="2" name="TextBox 1"/>
          <p:cNvSpPr txBox="1"/>
          <p:nvPr/>
        </p:nvSpPr>
        <p:spPr>
          <a:xfrm>
            <a:off x="7247743" y="1232571"/>
            <a:ext cx="1446552" cy="981726"/>
          </a:xfrm>
          <a:prstGeom prst="rect">
            <a:avLst/>
          </a:prstGeom>
          <a:noFill/>
        </p:spPr>
        <p:txBody>
          <a:bodyPr wrap="square" lIns="0" tIns="0" rIns="0" bIns="0" rtlCol="0">
            <a:noAutofit/>
          </a:bodyPr>
          <a:lstStyle/>
          <a:p>
            <a:r>
              <a:rPr lang="en-US" sz="900" b="1" kern="0" spc="-50" dirty="0">
                <a:latin typeface="Arial" charset="0"/>
                <a:ea typeface="Arial" charset="0"/>
                <a:cs typeface="Arial" charset="0"/>
              </a:rPr>
              <a:t>Tell Us What You Think!</a:t>
            </a:r>
            <a:r>
              <a:rPr lang="en-US" sz="900" kern="0" spc="-50" dirty="0">
                <a:latin typeface="Arial" charset="0"/>
                <a:ea typeface="Arial" charset="0"/>
                <a:cs typeface="Arial" charset="0"/>
              </a:rPr>
              <a:t> </a:t>
            </a:r>
          </a:p>
          <a:p>
            <a:r>
              <a:rPr lang="en-US" sz="900" kern="0" spc="-50" dirty="0">
                <a:latin typeface="Arial" charset="0"/>
                <a:ea typeface="Arial" charset="0"/>
                <a:cs typeface="Arial" charset="0"/>
              </a:rPr>
              <a:t>We’d love to get your feedback on this HBR Overview with this </a:t>
            </a:r>
            <a:r>
              <a:rPr lang="en-US" sz="900" kern="0" spc="-50" dirty="0">
                <a:solidFill>
                  <a:srgbClr val="0000E9"/>
                </a:solidFill>
                <a:latin typeface="Arial" charset="0"/>
                <a:ea typeface="Arial" charset="0"/>
                <a:cs typeface="Arial" charset="0"/>
                <a:hlinkClick r:id="rId20"/>
              </a:rPr>
              <a:t>brief survey.</a:t>
            </a:r>
            <a:endParaRPr lang="en-US" sz="900" kern="0" spc="-50" dirty="0">
              <a:latin typeface="Arial" charset="0"/>
              <a:ea typeface="Arial" charset="0"/>
              <a:cs typeface="Arial" charset="0"/>
            </a:endParaRPr>
          </a:p>
        </p:txBody>
      </p:sp>
      <p:pic>
        <p:nvPicPr>
          <p:cNvPr id="10" name="Picture 9"/>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743180" y="1171517"/>
            <a:ext cx="489574" cy="489574"/>
          </a:xfrm>
          <a:prstGeom prst="rect">
            <a:avLst/>
          </a:prstGeom>
        </p:spPr>
      </p:pic>
      <p:cxnSp>
        <p:nvCxnSpPr>
          <p:cNvPr id="12" name="Straight Connector 11"/>
          <p:cNvCxnSpPr/>
          <p:nvPr/>
        </p:nvCxnSpPr>
        <p:spPr>
          <a:xfrm>
            <a:off x="6819901" y="1134094"/>
            <a:ext cx="187439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132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lvl="0"/>
            <a:r>
              <a:rPr lang="en-US" dirty="0"/>
              <a:t>DISCUSSION QUESTIONS</a:t>
            </a:r>
          </a:p>
        </p:txBody>
      </p:sp>
      <p:sp>
        <p:nvSpPr>
          <p:cNvPr id="14" name="Content Placeholder 13"/>
          <p:cNvSpPr>
            <a:spLocks noGrp="1"/>
          </p:cNvSpPr>
          <p:nvPr>
            <p:ph sz="quarter" idx="16"/>
          </p:nvPr>
        </p:nvSpPr>
        <p:spPr/>
        <p:txBody>
          <a:bodyPr/>
          <a:lstStyle/>
          <a:p>
            <a:pPr lvl="0"/>
            <a:r>
              <a:rPr lang="en-US" dirty="0">
                <a:solidFill>
                  <a:srgbClr val="3C3D3E"/>
                </a:solidFill>
              </a:rPr>
              <a:t>What biases might be embedded in the data you’ve collected that you’ll use to train machine learning algorithms?</a:t>
            </a:r>
            <a:endParaRPr lang="en-US" sz="1200" dirty="0">
              <a:solidFill>
                <a:srgbClr val="3C3D3E"/>
              </a:solidFill>
            </a:endParaRPr>
          </a:p>
          <a:p>
            <a:pPr lvl="0"/>
            <a:r>
              <a:rPr lang="en-US" dirty="0">
                <a:solidFill>
                  <a:srgbClr val="3C3D3E"/>
                </a:solidFill>
              </a:rPr>
              <a:t>Are competitors in your industry using machine learning already? What for?</a:t>
            </a:r>
            <a:endParaRPr lang="en-US" sz="1200" dirty="0">
              <a:solidFill>
                <a:srgbClr val="3C3D3E"/>
              </a:solidFill>
            </a:endParaRPr>
          </a:p>
        </p:txBody>
      </p:sp>
      <p:sp>
        <p:nvSpPr>
          <p:cNvPr id="2" name="Content Placeholder 1"/>
          <p:cNvSpPr>
            <a:spLocks noGrp="1"/>
          </p:cNvSpPr>
          <p:nvPr>
            <p:ph sz="quarter" idx="18"/>
          </p:nvPr>
        </p:nvSpPr>
        <p:spPr/>
        <p:txBody>
          <a:bodyPr/>
          <a:lstStyle/>
          <a:p>
            <a:r>
              <a:rPr lang="en-US" dirty="0"/>
              <a:t>Of all the tasks you perform at work, which seem the most easily automatable? Which are routine? Which can be performed in under a second of thought?</a:t>
            </a:r>
            <a:endParaRPr lang="en-US" sz="1200" dirty="0"/>
          </a:p>
          <a:p>
            <a:r>
              <a:rPr lang="en-US" dirty="0"/>
              <a:t>Does your existing data team have the skills required to begin experimenting with machine learning?</a:t>
            </a:r>
            <a:endParaRPr lang="en-US" sz="1200" dirty="0"/>
          </a:p>
          <a:p>
            <a:r>
              <a:rPr lang="en-US" dirty="0"/>
              <a:t>Does your organization traditionally prefer to build or buy its technology?</a:t>
            </a:r>
            <a:endParaRPr lang="en-US" sz="1200" dirty="0"/>
          </a:p>
        </p:txBody>
      </p:sp>
      <p:sp>
        <p:nvSpPr>
          <p:cNvPr id="5" name="Footer Placeholder 2"/>
          <p:cNvSpPr>
            <a:spLocks noGrp="1"/>
          </p:cNvSpPr>
          <p:nvPr>
            <p:ph type="ftr" sz="quarter" idx="10"/>
          </p:nvPr>
        </p:nvSpPr>
        <p:spPr>
          <a:xfrm>
            <a:off x="4095762" y="4803222"/>
            <a:ext cx="4460444" cy="156130"/>
          </a:xfrm>
        </p:spPr>
        <p:txBody>
          <a:bodyPr/>
          <a:lstStyle/>
          <a:p>
            <a:r>
              <a:rPr lang="en-US"/>
              <a:t>Machine Learning and AI</a:t>
            </a:r>
            <a:endParaRPr lang="en-US" dirty="0"/>
          </a:p>
        </p:txBody>
      </p:sp>
    </p:spTree>
    <p:extLst>
      <p:ext uri="{BB962C8B-B14F-4D97-AF65-F5344CB8AC3E}">
        <p14:creationId xmlns:p14="http://schemas.microsoft.com/office/powerpoint/2010/main" val="1611634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ern Swiss">
  <a:themeElements>
    <a:clrScheme name="Custom 9">
      <a:dk1>
        <a:srgbClr val="000000"/>
      </a:dk1>
      <a:lt1>
        <a:srgbClr val="FFFFFF"/>
      </a:lt1>
      <a:dk2>
        <a:srgbClr val="3C3D3E"/>
      </a:dk2>
      <a:lt2>
        <a:srgbClr val="999683"/>
      </a:lt2>
      <a:accent1>
        <a:srgbClr val="E34A06"/>
      </a:accent1>
      <a:accent2>
        <a:srgbClr val="00C8FF"/>
      </a:accent2>
      <a:accent3>
        <a:srgbClr val="9BC832"/>
      </a:accent3>
      <a:accent4>
        <a:srgbClr val="00669B"/>
      </a:accent4>
      <a:accent5>
        <a:srgbClr val="FD9600"/>
      </a:accent5>
      <a:accent6>
        <a:srgbClr val="009933"/>
      </a:accent6>
      <a:hlink>
        <a:srgbClr val="315EF2"/>
      </a:hlink>
      <a:folHlink>
        <a:srgbClr val="8C8C8C"/>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xSumm SlideDoc 06" id="{2E61FB2A-31FE-AA4C-BCCD-77AE4A440D6E}" vid="{2AD10161-D78C-1C48-AE9C-6D39E7A247BB}"/>
    </a:ext>
  </a:ext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4153</TotalTime>
  <Words>2182</Words>
  <Application>Microsoft Macintosh PowerPoint</Application>
  <PresentationFormat>On-screen Show (16:9)</PresentationFormat>
  <Paragraphs>279</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 Black</vt:lpstr>
      <vt:lpstr>Calibri</vt:lpstr>
      <vt:lpstr>Cambria Regular</vt:lpstr>
      <vt:lpstr>Microsoft New Tai Lue</vt:lpstr>
      <vt:lpstr>Times New Roman</vt:lpstr>
      <vt:lpstr>Arial</vt:lpstr>
      <vt:lpstr>Modern Swiss</vt:lpstr>
      <vt:lpstr>PowerPoint Presentation</vt:lpstr>
      <vt:lpstr>About This  HBR Overview</vt:lpstr>
      <vt:lpstr>CONTENTS</vt:lpstr>
      <vt:lpstr>PowerPoint Presentation</vt:lpstr>
      <vt:lpstr>AI, we’re often told, will “change everything.” But how?  In this article, the authors lay out a compelling framework for how that change will take place. Their ideas will stay with you and will help you think more rigorously about how AI will change your business.</vt:lpstr>
      <vt:lpstr>What can AI actually do?  If anyone should know, it’s Andrew Ng. He’s led pioneering AI work at Stanford, Google, and most recently Baidu, and in this article he offers a simple, high-level overview of how AI and machine learning actually work.  </vt:lpstr>
      <vt:lpstr>PowerPoint Presentation</vt:lpstr>
      <vt:lpstr>Many of the AI breakthroughs making headlines today rely on a technology called “deep learning.” It’s mind-numbingly complex, but in this article Aditya Singh offers a short intellectual history of deep learning, as well as an explanation of how it works.  </vt:lpstr>
      <vt:lpstr>From “Deep Learning Will Radically Change the Ways We Interact with Technology”</vt:lpstr>
      <vt:lpstr>The barrier to entry for using machine learning has decreased dramatically in recent years, similar to what happened to software development decades ago.  </vt:lpstr>
      <vt:lpstr>PowerPoint Presentation</vt:lpstr>
      <vt:lpstr>When all you have is a hammer, every problem starts to look like a nail. But not all your business problems are machine learning problems and not all automation requires AI. In this article Anastassia Fedyk helps readers tell the difference. </vt:lpstr>
      <vt:lpstr>Build or buy? It’s the classic technology adoption question, and in this piece Thomas Davenport updates it for the AI era. Both are options, and some companies are doing both.  </vt:lpstr>
      <vt:lpstr>PowerPoint Presentation</vt:lpstr>
      <vt:lpstr>Algorithms often make impressively accurate predictions. But that doesn’t mean they’re objective. In fact, lots of AI systems are built on biased data. </vt:lpstr>
      <vt:lpstr>Any company that has an AI strategy needs a strategy for addressing the biases in its systems. In this article Ray Fisman and Michael Luca explain how to create one.</vt:lpstr>
      <vt:lpstr>PowerPoint Presentation</vt:lpstr>
      <vt:lpstr>Don’t think about AI taking jobs. Think about AI taking over tasks. That alone is a big improvement on much of the “robots stealing jobs” conversation. This piece is a clear-eyed exploration of what can and can’t be automated with today’s technologies. Your entire job may not be automatable, but many of the tasks you do likely are. </vt:lpstr>
      <vt:lpstr>From “How Many of Your Daily Tasks Could Be Automated?”</vt:lpstr>
      <vt:lpstr>Automation has historically destroyed some jobs but created others. But that doesn’t mean it’s benign. James Bessen explains how automation has contributed to rising income inequality. And if AI lives up to expectations, that may get a lot worse. </vt:lpstr>
      <vt:lpstr>There’s still a lot we don’t know about what AI will mean for the labor market. Estimates of job loss, task automation, and effects on wages are important but highly uncertain. The history of technology is filled with predictions about how it would impact workers that turned out to be wrong.  </vt:lpstr>
      <vt:lpstr>From “Experts Have No Idea If Robots Will Steal Your Job”</vt:lpstr>
      <vt:lpstr>FURTHER READING</vt:lpstr>
      <vt:lpstr>DISCUSSION QUESTIONS</vt:lpstr>
    </vt:vector>
  </TitlesOfParts>
  <Manager/>
  <Company/>
  <LinksUpToDate>false</LinksUpToDate>
  <SharedDoc>false</SharedDoc>
  <HyperlinkBase/>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Duarte;Inc. 2014</dc:creator>
  <cp:keywords/>
  <dc:description/>
  <cp:lastModifiedBy>Microsoft Office User</cp:lastModifiedBy>
  <cp:revision>868</cp:revision>
  <cp:lastPrinted>2017-04-11T14:32:39Z</cp:lastPrinted>
  <dcterms:created xsi:type="dcterms:W3CDTF">2014-02-07T03:47:22Z</dcterms:created>
  <dcterms:modified xsi:type="dcterms:W3CDTF">2017-10-06T18:27:14Z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